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96" r:id="rId20"/>
    <p:sldId id="297" r:id="rId21"/>
    <p:sldId id="302" r:id="rId22"/>
    <p:sldId id="277" r:id="rId23"/>
    <p:sldId id="278" r:id="rId24"/>
    <p:sldId id="279" r:id="rId25"/>
    <p:sldId id="276" r:id="rId26"/>
    <p:sldId id="281" r:id="rId27"/>
    <p:sldId id="298" r:id="rId28"/>
    <p:sldId id="303" r:id="rId29"/>
    <p:sldId id="280" r:id="rId30"/>
    <p:sldId id="282" r:id="rId31"/>
    <p:sldId id="272" r:id="rId32"/>
    <p:sldId id="283" r:id="rId33"/>
    <p:sldId id="284" r:id="rId34"/>
    <p:sldId id="285" r:id="rId35"/>
    <p:sldId id="288" r:id="rId36"/>
    <p:sldId id="289" r:id="rId37"/>
    <p:sldId id="291" r:id="rId38"/>
    <p:sldId id="290" r:id="rId39"/>
    <p:sldId id="286" r:id="rId40"/>
    <p:sldId id="287" r:id="rId41"/>
    <p:sldId id="299" r:id="rId42"/>
    <p:sldId id="293" r:id="rId43"/>
    <p:sldId id="294" r:id="rId44"/>
    <p:sldId id="295" r:id="rId45"/>
    <p:sldId id="300" r:id="rId46"/>
    <p:sldId id="301" r:id="rId4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7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10/11/2015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ifux.org/lectures/217/netLec5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763688" y="1052736"/>
            <a:ext cx="6766833" cy="3382635"/>
            <a:chOff x="1763688" y="1052736"/>
            <a:chExt cx="6766833" cy="3382635"/>
          </a:xfrm>
        </p:grpSpPr>
        <p:pic>
          <p:nvPicPr>
            <p:cNvPr id="5" name="Imagem 4"/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8937" t="56662" r="30387" b="30310"/>
            <a:stretch/>
          </p:blipFill>
          <p:spPr bwMode="auto">
            <a:xfrm>
              <a:off x="1763688" y="2427584"/>
              <a:ext cx="6766833" cy="12213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2" name="Grupo 11"/>
            <p:cNvGrpSpPr/>
            <p:nvPr/>
          </p:nvGrpSpPr>
          <p:grpSpPr>
            <a:xfrm>
              <a:off x="2195736" y="1070302"/>
              <a:ext cx="1800200" cy="1368152"/>
              <a:chOff x="1907704" y="4365104"/>
              <a:chExt cx="1944216" cy="1440160"/>
            </a:xfrm>
          </p:grpSpPr>
          <p:sp>
            <p:nvSpPr>
              <p:cNvPr id="6" name="Retângulo 5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tângulo 6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tângulo 9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4283968" y="1059432"/>
              <a:ext cx="1800200" cy="1368152"/>
              <a:chOff x="1907704" y="4365104"/>
              <a:chExt cx="1944216" cy="1440160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6372200" y="1052736"/>
              <a:ext cx="1800200" cy="1368152"/>
              <a:chOff x="1907704" y="4365104"/>
              <a:chExt cx="1944216" cy="1440160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1907704" y="4365104"/>
                <a:ext cx="1944216" cy="14401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Nó CAN</a:t>
                </a: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 smtClean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051720" y="4750390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Microcontrolador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051720" y="5118814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Controlador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051720" y="5517232"/>
                <a:ext cx="1656184" cy="216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smtClean="0">
                    <a:solidFill>
                      <a:schemeClr val="tx1"/>
                    </a:solidFill>
                  </a:rPr>
                  <a:t>Tranceptor CAN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CaixaDeTexto 22"/>
            <p:cNvSpPr txBox="1"/>
            <p:nvPr/>
          </p:nvSpPr>
          <p:spPr>
            <a:xfrm>
              <a:off x="2329084" y="3789040"/>
              <a:ext cx="4259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CANH   Can </a:t>
              </a:r>
              <a:r>
                <a:rPr lang="de-DE" sz="1200" i="1" dirty="0" smtClean="0"/>
                <a:t>High</a:t>
              </a:r>
            </a:p>
            <a:p>
              <a:r>
                <a:rPr lang="de-DE" sz="1200" dirty="0" smtClean="0"/>
                <a:t>CANL    Can </a:t>
              </a:r>
              <a:r>
                <a:rPr lang="de-DE" sz="1200" i="1" dirty="0" smtClean="0"/>
                <a:t>Low</a:t>
              </a:r>
            </a:p>
            <a:p>
              <a:r>
                <a:rPr lang="de-DE" sz="1200" dirty="0" smtClean="0"/>
                <a:t>RT          Resistor Terminador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1" t="31746" r="6630" b="11111"/>
          <a:stretch/>
        </p:blipFill>
        <p:spPr bwMode="auto">
          <a:xfrm>
            <a:off x="1043608" y="1268760"/>
            <a:ext cx="7082972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3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DdSk--kmBoE/UZo6RpcdOJI/AAAAAAAAALI/3e8-_ZNIH7M/s1600/ScreenShot00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0198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34556" y="5229200"/>
            <a:ext cx="34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http://tiigr1214nunomartins.blogspot.com.br/p/quando-o-router-inicia.html</a:t>
            </a:r>
          </a:p>
        </p:txBody>
      </p:sp>
    </p:spTree>
    <p:extLst>
      <p:ext uri="{BB962C8B-B14F-4D97-AF65-F5344CB8AC3E}">
        <p14:creationId xmlns:p14="http://schemas.microsoft.com/office/powerpoint/2010/main" val="14135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33594" r="19619" b="24739"/>
          <a:stretch/>
        </p:blipFill>
        <p:spPr bwMode="auto">
          <a:xfrm>
            <a:off x="683568" y="1844824"/>
            <a:ext cx="7829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99592" y="76470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IP, </a:t>
            </a:r>
            <a:r>
              <a:rPr lang="de-DE" dirty="0"/>
              <a:t>Fonte [http://pt.slideshare.net/verisjuliano/rede-de-computadores-aula-38-412-prova-2] </a:t>
            </a:r>
          </a:p>
        </p:txBody>
      </p:sp>
    </p:spTree>
    <p:extLst>
      <p:ext uri="{BB962C8B-B14F-4D97-AF65-F5344CB8AC3E}">
        <p14:creationId xmlns:p14="http://schemas.microsoft.com/office/powerpoint/2010/main" val="38923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beçalho de um pacote IP (Reprodução / UnderLinu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5905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75656" y="836712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http://www.techtudo.com.br/artigos/noticia/2012/05/o-que-e-ip.html</a:t>
            </a:r>
          </a:p>
        </p:txBody>
      </p:sp>
    </p:spTree>
    <p:extLst>
      <p:ext uri="{BB962C8B-B14F-4D97-AF65-F5344CB8AC3E}">
        <p14:creationId xmlns:p14="http://schemas.microsoft.com/office/powerpoint/2010/main" val="26723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3.bp.blogspot.com/-Sr8Y14UyQco/UZo5jnsWe4I/AAAAAAAAAK8/isKwEfPNcnk/s1600/ScreenShot00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20888"/>
            <a:ext cx="61341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59632" y="1124744"/>
            <a:ext cx="34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http://tiigr1214nunomartins.blogspot.com.br/p/quando-o-router-inicia.html</a:t>
            </a:r>
          </a:p>
        </p:txBody>
      </p:sp>
    </p:spTree>
    <p:extLst>
      <p:ext uri="{BB962C8B-B14F-4D97-AF65-F5344CB8AC3E}">
        <p14:creationId xmlns:p14="http://schemas.microsoft.com/office/powerpoint/2010/main" val="5353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2" t="26940" r="22088" b="24353"/>
          <a:stretch/>
        </p:blipFill>
        <p:spPr bwMode="auto">
          <a:xfrm>
            <a:off x="1547664" y="1340768"/>
            <a:ext cx="5801712" cy="356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11560" y="573325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Fonte[cap 1- referencial teórico] </a:t>
            </a:r>
          </a:p>
        </p:txBody>
      </p:sp>
    </p:spTree>
    <p:extLst>
      <p:ext uri="{BB962C8B-B14F-4D97-AF65-F5344CB8AC3E}">
        <p14:creationId xmlns:p14="http://schemas.microsoft.com/office/powerpoint/2010/main" val="24412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Beaglebone</a:t>
            </a:r>
          </a:p>
        </p:txBody>
      </p:sp>
      <p:sp>
        <p:nvSpPr>
          <p:cNvPr id="4" name="Retângulo 3"/>
          <p:cNvSpPr/>
          <p:nvPr/>
        </p:nvSpPr>
        <p:spPr>
          <a:xfrm>
            <a:off x="4978092" y="2163179"/>
            <a:ext cx="1296144" cy="708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Arduino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CLP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DeviceNet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90570" y="2019164"/>
            <a:ext cx="1296144" cy="100811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9" name="Conector reto 8"/>
          <p:cNvCxnSpPr>
            <a:stCxn id="7" idx="3"/>
          </p:cNvCxnSpPr>
          <p:nvPr/>
        </p:nvCxnSpPr>
        <p:spPr>
          <a:xfrm>
            <a:off x="1786714" y="2523220"/>
            <a:ext cx="10801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Serial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4978092" y="3318012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Can Bus Shield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626164" y="2871382"/>
            <a:ext cx="0" cy="4466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626164" y="3822068"/>
            <a:ext cx="0" cy="50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2326774" y="4329100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Inversor de Frequência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730930" y="3959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Barramento CAN</a:t>
            </a:r>
            <a:endParaRPr lang="de-DE" dirty="0"/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ângulo 82"/>
          <p:cNvSpPr/>
          <p:nvPr/>
        </p:nvSpPr>
        <p:spPr>
          <a:xfrm>
            <a:off x="2084436" y="1188809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Sensores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3498440" y="1194048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Atuadores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Atuadores</a:t>
            </a:r>
          </a:p>
        </p:txBody>
      </p:sp>
      <p:cxnSp>
        <p:nvCxnSpPr>
          <p:cNvPr id="92" name="Conector reto 91"/>
          <p:cNvCxnSpPr>
            <a:endCxn id="85" idx="1"/>
          </p:cNvCxnSpPr>
          <p:nvPr/>
        </p:nvCxnSpPr>
        <p:spPr>
          <a:xfrm flipV="1">
            <a:off x="6274236" y="2163179"/>
            <a:ext cx="769062" cy="25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274236" y="2600908"/>
            <a:ext cx="769062" cy="25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05" name="CaixaDeTexto 104"/>
          <p:cNvSpPr txBox="1"/>
          <p:nvPr/>
        </p:nvSpPr>
        <p:spPr>
          <a:xfrm>
            <a:off x="6467234" y="27383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cxnSp>
        <p:nvCxnSpPr>
          <p:cNvPr id="107" name="Conector reto 106"/>
          <p:cNvCxnSpPr/>
          <p:nvPr/>
        </p:nvCxnSpPr>
        <p:spPr>
          <a:xfrm flipH="1" flipV="1">
            <a:off x="2972518" y="1738323"/>
            <a:ext cx="408062" cy="35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endCxn id="84" idx="2"/>
          </p:cNvCxnSpPr>
          <p:nvPr/>
        </p:nvCxnSpPr>
        <p:spPr>
          <a:xfrm flipV="1">
            <a:off x="3681532" y="1700808"/>
            <a:ext cx="464980" cy="35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/>
          <p:cNvSpPr txBox="1"/>
          <p:nvPr/>
        </p:nvSpPr>
        <p:spPr>
          <a:xfrm>
            <a:off x="2545681" y="179384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12" name="CaixaDeTexto 111"/>
          <p:cNvSpPr txBox="1"/>
          <p:nvPr/>
        </p:nvSpPr>
        <p:spPr>
          <a:xfrm>
            <a:off x="4318561" y="1649832"/>
            <a:ext cx="36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sp>
        <p:nvSpPr>
          <p:cNvPr id="116" name="CaixaDeTexto 115"/>
          <p:cNvSpPr txBox="1"/>
          <p:nvPr/>
        </p:nvSpPr>
        <p:spPr>
          <a:xfrm>
            <a:off x="2686789" y="17008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17" name="Retângulo 116"/>
          <p:cNvSpPr/>
          <p:nvPr/>
        </p:nvSpPr>
        <p:spPr>
          <a:xfrm>
            <a:off x="490570" y="4075720"/>
            <a:ext cx="1296144" cy="2593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Sensores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Beaglebone</a:t>
            </a: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Arduino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Serial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Can Bus Shield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562578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Barramento CAN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  <a:endCxn id="4" idx="3"/>
          </p:cNvCxnSpPr>
          <p:nvPr/>
        </p:nvCxnSpPr>
        <p:spPr>
          <a:xfrm flipH="1" flipV="1">
            <a:off x="6372200" y="2517281"/>
            <a:ext cx="671098" cy="33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105" name="CaixaDeTexto 104"/>
          <p:cNvSpPr txBox="1"/>
          <p:nvPr/>
        </p:nvSpPr>
        <p:spPr>
          <a:xfrm>
            <a:off x="6467234" y="27383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5076056" y="401960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5076056" y="1268760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11" name="Conector reto 10"/>
          <p:cNvCxnSpPr>
            <a:stCxn id="3" idx="3"/>
            <a:endCxn id="38" idx="1"/>
          </p:cNvCxnSpPr>
          <p:nvPr/>
        </p:nvCxnSpPr>
        <p:spPr>
          <a:xfrm flipV="1">
            <a:off x="4186964" y="655340"/>
            <a:ext cx="889092" cy="186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3" idx="3"/>
            <a:endCxn id="39" idx="1"/>
          </p:cNvCxnSpPr>
          <p:nvPr/>
        </p:nvCxnSpPr>
        <p:spPr>
          <a:xfrm flipV="1">
            <a:off x="4186964" y="1522140"/>
            <a:ext cx="889092" cy="100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>
            <a:off x="4572000" y="97143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</a:t>
            </a:r>
            <a:endParaRPr lang="de-DE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4560951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Black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Arduino UNO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Serial CAN 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Can Bus Shield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899592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372200" y="2631780"/>
            <a:ext cx="671098" cy="222508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6444208" y="27089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79948" y="290308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699792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CAN0,     I2C, SPI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95536" y="402856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7799382" y="401681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9706" y="4720580"/>
            <a:ext cx="23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Resistor Terminador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331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Black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076056" y="2163179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Funduino UNO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963178" y="5481228"/>
            <a:ext cx="1296144" cy="1008112"/>
          </a:xfrm>
          <a:prstGeom prst="rect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CLP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DeviceNet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Serial CAN Cape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Conector reto 32"/>
          <p:cNvCxnSpPr>
            <a:stCxn id="31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076056" y="3318012"/>
            <a:ext cx="1296144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Apto Can Bus Shield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36" name="Conector reto 35"/>
          <p:cNvCxnSpPr>
            <a:stCxn id="4" idx="2"/>
            <a:endCxn id="34" idx="0"/>
          </p:cNvCxnSpPr>
          <p:nvPr/>
        </p:nvCxnSpPr>
        <p:spPr>
          <a:xfrm>
            <a:off x="5724128" y="2871382"/>
            <a:ext cx="0" cy="44663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1" idx="2"/>
          </p:cNvCxnSpPr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4" idx="2"/>
          </p:cNvCxnSpPr>
          <p:nvPr/>
        </p:nvCxnSpPr>
        <p:spPr>
          <a:xfrm>
            <a:off x="5724128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574091" y="4329100"/>
            <a:ext cx="722529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6" idx="0"/>
          </p:cNvCxnSpPr>
          <p:nvPr/>
        </p:nvCxnSpPr>
        <p:spPr>
          <a:xfrm flipV="1">
            <a:off x="6611250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2866834" y="5481228"/>
            <a:ext cx="1296144" cy="648072"/>
          </a:xfrm>
          <a:prstGeom prst="rect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4367205" y="5481228"/>
            <a:ext cx="1296144" cy="648072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Inversor de Frequência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899592" y="38909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80" name="Conector reto 79"/>
          <p:cNvCxnSpPr>
            <a:stCxn id="76" idx="0"/>
          </p:cNvCxnSpPr>
          <p:nvPr/>
        </p:nvCxnSpPr>
        <p:spPr>
          <a:xfrm flipV="1">
            <a:off x="5015277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75" idx="0"/>
          </p:cNvCxnSpPr>
          <p:nvPr/>
        </p:nvCxnSpPr>
        <p:spPr>
          <a:xfrm flipV="1">
            <a:off x="3514906" y="4329100"/>
            <a:ext cx="0" cy="115212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 84"/>
          <p:cNvSpPr/>
          <p:nvPr/>
        </p:nvSpPr>
        <p:spPr>
          <a:xfrm>
            <a:off x="7043298" y="1909799"/>
            <a:ext cx="1296144" cy="506760"/>
          </a:xfrm>
          <a:prstGeom prst="rect">
            <a:avLst/>
          </a:prstGeom>
          <a:solidFill>
            <a:srgbClr val="00B0F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Sensores</a:t>
            </a:r>
          </a:p>
        </p:txBody>
      </p:sp>
      <p:sp>
        <p:nvSpPr>
          <p:cNvPr id="86" name="Retângulo 85"/>
          <p:cNvSpPr/>
          <p:nvPr/>
        </p:nvSpPr>
        <p:spPr>
          <a:xfrm>
            <a:off x="7043298" y="2600908"/>
            <a:ext cx="1296144" cy="506760"/>
          </a:xfrm>
          <a:prstGeom prst="rect">
            <a:avLst/>
          </a:prstGeom>
          <a:solidFill>
            <a:srgbClr val="92D05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92" name="Conector reto 91"/>
          <p:cNvCxnSpPr>
            <a:stCxn id="4" idx="3"/>
            <a:endCxn id="85" idx="1"/>
          </p:cNvCxnSpPr>
          <p:nvPr/>
        </p:nvCxnSpPr>
        <p:spPr>
          <a:xfrm flipV="1">
            <a:off x="6372200" y="2163179"/>
            <a:ext cx="671098" cy="354102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86" idx="1"/>
          </p:cNvCxnSpPr>
          <p:nvPr/>
        </p:nvCxnSpPr>
        <p:spPr>
          <a:xfrm flipH="1" flipV="1">
            <a:off x="6372200" y="2631780"/>
            <a:ext cx="671098" cy="222508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6467234" y="190979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6444208" y="27089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1403648" y="5481392"/>
            <a:ext cx="1296144" cy="647908"/>
          </a:xfrm>
          <a:prstGeom prst="rect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/>
              <a:t>Atuadores</a:t>
            </a:r>
          </a:p>
        </p:txBody>
      </p:sp>
      <p:cxnSp>
        <p:nvCxnSpPr>
          <p:cNvPr id="8" name="Conector reto 7"/>
          <p:cNvCxnSpPr>
            <a:stCxn id="32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Conector reto 18"/>
          <p:cNvCxnSpPr>
            <a:stCxn id="35" idx="0"/>
          </p:cNvCxnSpPr>
          <p:nvPr/>
        </p:nvCxnSpPr>
        <p:spPr>
          <a:xfrm flipV="1">
            <a:off x="2051720" y="4329100"/>
            <a:ext cx="0" cy="11522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79948" y="290308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843808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de-DE" dirty="0" smtClean="0">
                <a:solidFill>
                  <a:srgbClr val="00B050"/>
                </a:solidFill>
              </a:rPr>
              <a:t>CAN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   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7504" y="1052735"/>
            <a:ext cx="8424936" cy="3975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tângulo 36"/>
          <p:cNvSpPr/>
          <p:nvPr/>
        </p:nvSpPr>
        <p:spPr>
          <a:xfrm>
            <a:off x="395536" y="402856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44735" y="4720580"/>
            <a:ext cx="23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Resistor Terminador</a:t>
            </a:r>
            <a:endParaRPr lang="de-DE" sz="1400" dirty="0"/>
          </a:p>
        </p:txBody>
      </p:sp>
      <p:sp>
        <p:nvSpPr>
          <p:cNvPr id="39" name="Retângulo 38"/>
          <p:cNvSpPr/>
          <p:nvPr/>
        </p:nvSpPr>
        <p:spPr>
          <a:xfrm>
            <a:off x="7799382" y="4016814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27717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01702"/>
            <a:ext cx="27146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86789" y="1303794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3538892" y="3822068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2890820" y="2163180"/>
            <a:ext cx="12961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PlataformaARM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51520" y="1353924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90820" y="3315308"/>
            <a:ext cx="1296144" cy="50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Adaptador CAN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" name="Conector reto 5"/>
          <p:cNvCxnSpPr>
            <a:stCxn id="5" idx="0"/>
            <a:endCxn id="3" idx="2"/>
          </p:cNvCxnSpPr>
          <p:nvPr/>
        </p:nvCxnSpPr>
        <p:spPr>
          <a:xfrm flipV="1">
            <a:off x="3538892" y="2883260"/>
            <a:ext cx="0" cy="432048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23528" y="4329100"/>
            <a:ext cx="404367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99592" y="3890918"/>
            <a:ext cx="199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23528" y="2066787"/>
            <a:ext cx="1129102" cy="930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cxnSp>
        <p:nvCxnSpPr>
          <p:cNvPr id="10" name="Conector reto 9"/>
          <p:cNvCxnSpPr>
            <a:stCxn id="9" idx="3"/>
            <a:endCxn id="3" idx="1"/>
          </p:cNvCxnSpPr>
          <p:nvPr/>
        </p:nvCxnSpPr>
        <p:spPr>
          <a:xfrm flipV="1">
            <a:off x="1452630" y="2523220"/>
            <a:ext cx="1438190" cy="86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626294" y="204722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699792" y="29249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CAN0,     I2C, SPI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11560" y="4797152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749319" y="4797151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ECUn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8" name="Conector reto 17"/>
          <p:cNvCxnSpPr>
            <a:endCxn id="17" idx="0"/>
          </p:cNvCxnSpPr>
          <p:nvPr/>
        </p:nvCxnSpPr>
        <p:spPr>
          <a:xfrm>
            <a:off x="3397391" y="4329100"/>
            <a:ext cx="0" cy="46805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endCxn id="16" idx="0"/>
          </p:cNvCxnSpPr>
          <p:nvPr/>
        </p:nvCxnSpPr>
        <p:spPr>
          <a:xfrm>
            <a:off x="1259632" y="4309609"/>
            <a:ext cx="0" cy="4875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486514" y="1365065"/>
            <a:ext cx="1680416" cy="26559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Gateway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5338617" y="3883339"/>
            <a:ext cx="0" cy="507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690545" y="2274579"/>
            <a:ext cx="1296144" cy="722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Plataforma ARM</a:t>
            </a:r>
          </a:p>
          <a:p>
            <a:pPr algn="ctr"/>
            <a:endParaRPr lang="de-DE" sz="1200" dirty="0">
              <a:solidFill>
                <a:schemeClr val="tx1"/>
              </a:solidFill>
            </a:endParaRPr>
          </a:p>
          <a:p>
            <a:pPr algn="ctr"/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051245" y="1415195"/>
            <a:ext cx="1296144" cy="21252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690545" y="3376579"/>
            <a:ext cx="1296144" cy="506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Adaptador CAN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" name="Conector reto 5"/>
          <p:cNvCxnSpPr>
            <a:stCxn id="5" idx="0"/>
            <a:endCxn id="3" idx="2"/>
          </p:cNvCxnSpPr>
          <p:nvPr/>
        </p:nvCxnSpPr>
        <p:spPr>
          <a:xfrm flipV="1">
            <a:off x="5338617" y="2996952"/>
            <a:ext cx="0" cy="379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2123253" y="4390371"/>
            <a:ext cx="404367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699317" y="3952189"/>
            <a:ext cx="199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Barramento CAN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123253" y="2128058"/>
            <a:ext cx="1129102" cy="930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Monitoramento CAN BUS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3252355" y="2657093"/>
            <a:ext cx="1438190" cy="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426019" y="2108498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75000"/>
                  </a:schemeClr>
                </a:solidFill>
              </a:rPr>
              <a:t>TCP/IP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99517" y="298621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de-DE" dirty="0" smtClean="0">
                <a:solidFill>
                  <a:srgbClr val="00B050"/>
                </a:solidFill>
              </a:rPr>
              <a:t>CAN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</a:rPr>
              <a:t>     </a:t>
            </a: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411285" y="4858423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549044" y="4858422"/>
            <a:ext cx="1296144" cy="708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ECUn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8" name="Conector reto 17"/>
          <p:cNvCxnSpPr>
            <a:endCxn id="17" idx="0"/>
          </p:cNvCxnSpPr>
          <p:nvPr/>
        </p:nvCxnSpPr>
        <p:spPr>
          <a:xfrm>
            <a:off x="5197116" y="4390371"/>
            <a:ext cx="0" cy="46805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endCxn id="16" idx="0"/>
          </p:cNvCxnSpPr>
          <p:nvPr/>
        </p:nvCxnSpPr>
        <p:spPr>
          <a:xfrm>
            <a:off x="3059357" y="4370880"/>
            <a:ext cx="0" cy="4875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7596336" y="2533519"/>
            <a:ext cx="98508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Gateway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979237" y="4089835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461222" y="4714407"/>
            <a:ext cx="121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Resistor </a:t>
            </a:r>
          </a:p>
          <a:p>
            <a:r>
              <a:rPr lang="de-DE" sz="1200" dirty="0" smtClean="0"/>
              <a:t>Terminador</a:t>
            </a:r>
            <a:endParaRPr lang="de-DE" sz="1200" dirty="0"/>
          </a:p>
        </p:txBody>
      </p:sp>
      <p:sp>
        <p:nvSpPr>
          <p:cNvPr id="26" name="Retângulo 25"/>
          <p:cNvSpPr/>
          <p:nvPr/>
        </p:nvSpPr>
        <p:spPr>
          <a:xfrm>
            <a:off x="6166930" y="4162029"/>
            <a:ext cx="216024" cy="62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e/e6/Socketc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78167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tldp.org/LDP/tlk/net/layers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76238"/>
            <a:ext cx="5505450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83568" y="548680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www.haifux.org/lectures/217/netLec5.pdf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2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avium.com/images/css_kernel_mo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836712"/>
            <a:ext cx="5124450" cy="65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11560" y="1340768"/>
            <a:ext cx="2520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www.google.com.br/imgres?imgurl=http://www.cavium.com/images/css_kernel_model.jpg&amp;imgrefurl=http://www.cavium.com/css_tcpip_analysis_stk.html&amp;h=687&amp;w=538&amp;tbnid=fkP9N3iRTCe2wM:&amp;docid=57jBBOAp31gYzM&amp;ei=7p8cVtqPIoaCwQTn_o6YDQ&amp;tbm=isch&amp;ved=0CC0QMygSMBJqFQoTCNq-97rkvsgCFQZBkAodZ78D0w</a:t>
            </a:r>
          </a:p>
        </p:txBody>
      </p:sp>
    </p:spTree>
    <p:extLst>
      <p:ext uri="{BB962C8B-B14F-4D97-AF65-F5344CB8AC3E}">
        <p14:creationId xmlns:p14="http://schemas.microsoft.com/office/powerpoint/2010/main" val="250013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300822" y="4315285"/>
            <a:ext cx="2591658" cy="13459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29662" y="560511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Beaglebone: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655096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65509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6948264" y="557994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472842" y="3761118"/>
            <a:ext cx="0" cy="55416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030227" y="927867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TCP/IP-CAN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645400" y="1581197"/>
            <a:ext cx="0" cy="640358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C </a:t>
            </a:r>
            <a:endParaRPr lang="de-DE" sz="1400" dirty="0" smtClean="0">
              <a:solidFill>
                <a:srgbClr val="FF0000"/>
              </a:solidFill>
            </a:endParaRP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WTCP/IP-CAN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2664296" cy="20771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684608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06438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876256" y="397673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6" y="3320344"/>
            <a:ext cx="1306412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617894" y="4715852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7956376" y="4988266"/>
            <a:ext cx="0" cy="26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326371" y="5019053"/>
            <a:ext cx="0" cy="24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6483382" y="933407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 flipV="1">
            <a:off x="3237966" y="5144028"/>
            <a:ext cx="1482894" cy="15838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2566196" y="4437112"/>
            <a:ext cx="0" cy="44993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 flipH="1">
            <a:off x="5647614" y="3950646"/>
            <a:ext cx="5136" cy="1050283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ângulo 139"/>
          <p:cNvSpPr/>
          <p:nvPr/>
        </p:nvSpPr>
        <p:spPr>
          <a:xfrm>
            <a:off x="1864821" y="4836210"/>
            <a:ext cx="1393420" cy="571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2" name="Retângulo 151"/>
          <p:cNvSpPr/>
          <p:nvPr/>
        </p:nvSpPr>
        <p:spPr>
          <a:xfrm>
            <a:off x="4720860" y="4836210"/>
            <a:ext cx="1393420" cy="571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807417" y="4437113"/>
            <a:ext cx="2157069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86364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871120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87625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58841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761119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030227" y="927867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TCP/IP-CAN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645400" y="1581197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C </a:t>
            </a:r>
            <a:endParaRPr lang="de-DE" sz="1400" dirty="0" smtClean="0">
              <a:solidFill>
                <a:srgbClr val="FF0000"/>
              </a:solidFill>
            </a:endParaRP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WTCP/IP-CAN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2664296" cy="20771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20612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42442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7092278" y="409855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281024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883648" y="4427820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8316416" y="4988266"/>
            <a:ext cx="0" cy="26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686411" y="5019053"/>
            <a:ext cx="0" cy="242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6483382" y="933407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>
            <a:off x="3491880" y="4868848"/>
            <a:ext cx="2664295" cy="18194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6174" y="4322262"/>
            <a:ext cx="1" cy="56944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13130" y="3976730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581128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708920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94700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7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807417" y="4437113"/>
            <a:ext cx="2157069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86364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951226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560510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 Black: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871120" y="4761028"/>
            <a:ext cx="2021360" cy="2520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Controlador </a:t>
            </a:r>
            <a:r>
              <a:rPr lang="de-DE" sz="1600" dirty="0" smtClean="0">
                <a:solidFill>
                  <a:schemeClr val="tx1"/>
                </a:solidFill>
              </a:rPr>
              <a:t>CAN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876256" y="5261789"/>
            <a:ext cx="1995306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Transceptor CAN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588418"/>
            <a:ext cx="0" cy="4576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761119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094820" y="5579948"/>
            <a:ext cx="5572" cy="433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636911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636912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22948" y="938728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socketcand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156175" y="1556792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916832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Cliente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281968"/>
            <a:ext cx="1915879" cy="2609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206124" y="4941168"/>
            <a:ext cx="53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Rx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8424428" y="49411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Tx</a:t>
            </a:r>
            <a:endParaRPr lang="de-DE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7092278" y="409855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CAN0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282811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349474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341787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870440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8752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5605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281024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966243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949829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708920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63363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575110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883648" y="4427820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421939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0" name="Conector reto 99"/>
          <p:cNvCxnSpPr/>
          <p:nvPr/>
        </p:nvCxnSpPr>
        <p:spPr>
          <a:xfrm>
            <a:off x="8316416" y="4988266"/>
            <a:ext cx="0" cy="26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V="1">
            <a:off x="7686411" y="5019053"/>
            <a:ext cx="0" cy="242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5832138" y="976703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938728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1" name="Conector reto 130"/>
          <p:cNvCxnSpPr/>
          <p:nvPr/>
        </p:nvCxnSpPr>
        <p:spPr>
          <a:xfrm flipH="1">
            <a:off x="3491880" y="4868848"/>
            <a:ext cx="2664295" cy="18194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6174" y="4322262"/>
            <a:ext cx="1" cy="569440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13130" y="3976730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581128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708920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94700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  <p:sp>
        <p:nvSpPr>
          <p:cNvPr id="51" name="Retângulo 50"/>
          <p:cNvSpPr/>
          <p:nvPr/>
        </p:nvSpPr>
        <p:spPr>
          <a:xfrm>
            <a:off x="7140292" y="944442"/>
            <a:ext cx="837643" cy="7739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Teste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380312" y="991660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59" name="Conector de seta reta 58"/>
          <p:cNvCxnSpPr/>
          <p:nvPr/>
        </p:nvCxnSpPr>
        <p:spPr>
          <a:xfrm flipV="1">
            <a:off x="7380312" y="1556792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7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6948264" y="4353275"/>
            <a:ext cx="1812786" cy="10202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Beaglebone Serial Cape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541372" y="502526"/>
            <a:ext cx="1962218" cy="40206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PC: Windows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55621" y="867388"/>
            <a:ext cx="1674251" cy="16136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Monitoramento CAN BUS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932040" y="476672"/>
            <a:ext cx="3312368" cy="341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Beaglebone  Black : Linux</a:t>
            </a: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140292" y="5013176"/>
            <a:ext cx="1476742" cy="2262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ISO1050DW 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776737" y="5239461"/>
            <a:ext cx="0" cy="80660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7740352" y="3677281"/>
            <a:ext cx="0" cy="6759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100393" y="5239461"/>
            <a:ext cx="0" cy="77435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1097646" y="557994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CAN H</a:t>
            </a:r>
            <a:endParaRPr lang="de-D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80312" y="6467496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CAN L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82768" y="2553073"/>
            <a:ext cx="1305455" cy="81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PF_INET (TCP/IP stack)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588222" y="2553074"/>
            <a:ext cx="1368153" cy="70487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PF_CAN</a:t>
            </a: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(CAN stack)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22948" y="854890"/>
            <a:ext cx="1296144" cy="79795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ocketcand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6156175" y="1472954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1852570" y="1832994"/>
            <a:ext cx="1311407" cy="5207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Cliente TCP/IP</a:t>
            </a:r>
            <a:endParaRPr lang="de-DE" sz="1400" dirty="0">
              <a:solidFill>
                <a:srgbClr val="FF0000"/>
              </a:solidFill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3365931" y="1198130"/>
            <a:ext cx="1915879" cy="2609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33839" y="5762960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7140232" y="399826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B050"/>
                </a:solidFill>
              </a:rPr>
              <a:t>CAN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de-DE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281810" y="2198973"/>
            <a:ext cx="2674565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BSD Socket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588222" y="3265636"/>
            <a:ext cx="1368153" cy="48728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CAN driver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5281811" y="3257949"/>
            <a:ext cx="1306411" cy="49497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4968044" y="1786602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40682" y="17914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156174" y="476672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47" name="Retângulo 46"/>
          <p:cNvSpPr/>
          <p:nvPr/>
        </p:nvSpPr>
        <p:spPr>
          <a:xfrm>
            <a:off x="1857564" y="3197186"/>
            <a:ext cx="1306413" cy="69570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TCP/IP stack 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1857565" y="2882405"/>
            <a:ext cx="1306412" cy="35410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Win</a:t>
            </a:r>
            <a:r>
              <a:rPr lang="de-DE" sz="1600" dirty="0">
                <a:solidFill>
                  <a:schemeClr val="tx1"/>
                </a:solidFill>
              </a:rPr>
              <a:t>s</a:t>
            </a:r>
            <a:r>
              <a:rPr lang="de-DE" sz="1600" dirty="0" smtClean="0">
                <a:solidFill>
                  <a:schemeClr val="tx1"/>
                </a:solidFill>
              </a:rPr>
              <a:t>ock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857565" y="3865991"/>
            <a:ext cx="1306413" cy="48728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Ethernet driver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Conector reto 37"/>
          <p:cNvCxnSpPr/>
          <p:nvPr/>
        </p:nvCxnSpPr>
        <p:spPr>
          <a:xfrm flipH="1">
            <a:off x="1511637" y="2625082"/>
            <a:ext cx="196221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1556643" y="25497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Kernel</a:t>
            </a:r>
            <a:endParaRPr lang="de-DE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2010129" y="491272"/>
            <a:ext cx="22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Usuário</a:t>
            </a:r>
            <a:endParaRPr lang="de-DE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3617894" y="3865991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030A0"/>
                </a:solidFill>
              </a:rPr>
              <a:t>Ethernet</a:t>
            </a:r>
            <a:endParaRPr lang="de-DE" dirty="0">
              <a:solidFill>
                <a:srgbClr val="7030A0"/>
              </a:solidFill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161780" y="6524045"/>
            <a:ext cx="23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Resistor Terminador</a:t>
            </a:r>
            <a:endParaRPr lang="de-DE" dirty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476013" y="2338101"/>
            <a:ext cx="0" cy="544304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rma livre 78"/>
          <p:cNvSpPr/>
          <p:nvPr/>
        </p:nvSpPr>
        <p:spPr>
          <a:xfrm>
            <a:off x="621871" y="6005967"/>
            <a:ext cx="8139179" cy="428721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orma livre 79"/>
          <p:cNvSpPr/>
          <p:nvPr/>
        </p:nvSpPr>
        <p:spPr>
          <a:xfrm>
            <a:off x="661222" y="6029112"/>
            <a:ext cx="8239045" cy="457846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tângulo 39"/>
          <p:cNvSpPr/>
          <p:nvPr/>
        </p:nvSpPr>
        <p:spPr>
          <a:xfrm>
            <a:off x="8617034" y="5767206"/>
            <a:ext cx="288032" cy="760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832138" y="892865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2267744" y="854890"/>
            <a:ext cx="5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C#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35" name="Conector reto 134"/>
          <p:cNvCxnSpPr>
            <a:stCxn id="139" idx="1"/>
          </p:cNvCxnSpPr>
          <p:nvPr/>
        </p:nvCxnSpPr>
        <p:spPr>
          <a:xfrm flipH="1">
            <a:off x="3503590" y="4084007"/>
            <a:ext cx="1428450" cy="505616"/>
          </a:xfrm>
          <a:prstGeom prst="line">
            <a:avLst/>
          </a:prstGeom>
          <a:ln w="762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ângulo 138"/>
          <p:cNvSpPr/>
          <p:nvPr/>
        </p:nvSpPr>
        <p:spPr>
          <a:xfrm>
            <a:off x="4932040" y="3892892"/>
            <a:ext cx="1687052" cy="3822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1541372" y="4497290"/>
            <a:ext cx="1962218" cy="387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Interface Ethernet</a:t>
            </a: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Chave direita 21"/>
          <p:cNvSpPr/>
          <p:nvPr/>
        </p:nvSpPr>
        <p:spPr>
          <a:xfrm>
            <a:off x="7873909" y="2625082"/>
            <a:ext cx="514512" cy="10521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CaixaDeTexto 23"/>
          <p:cNvSpPr txBox="1"/>
          <p:nvPr/>
        </p:nvSpPr>
        <p:spPr>
          <a:xfrm rot="16200000" flipH="1">
            <a:off x="7610557" y="2610862"/>
            <a:ext cx="17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SocketCAN</a:t>
            </a:r>
            <a:endParaRPr lang="de-DE" dirty="0"/>
          </a:p>
        </p:txBody>
      </p:sp>
      <p:sp>
        <p:nvSpPr>
          <p:cNvPr id="51" name="Retângulo 50"/>
          <p:cNvSpPr/>
          <p:nvPr/>
        </p:nvSpPr>
        <p:spPr>
          <a:xfrm>
            <a:off x="7140292" y="860604"/>
            <a:ext cx="837643" cy="7739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Teste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7380312" y="907822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59" name="Conector de seta reta 58"/>
          <p:cNvCxnSpPr/>
          <p:nvPr/>
        </p:nvCxnSpPr>
        <p:spPr>
          <a:xfrm flipV="1">
            <a:off x="7380312" y="1472954"/>
            <a:ext cx="0" cy="640358"/>
          </a:xfrm>
          <a:prstGeom prst="straightConnector1">
            <a:avLst/>
          </a:prstGeom>
          <a:ln w="28575">
            <a:solidFill>
              <a:srgbClr val="07F91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4893946" y="4445935"/>
            <a:ext cx="1763240" cy="73201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Funduino UNO</a:t>
            </a:r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968044" y="4730600"/>
            <a:ext cx="1620177" cy="293029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      TesteStatus</a:t>
            </a:r>
          </a:p>
          <a:p>
            <a:pPr algn="ctr"/>
            <a:endParaRPr lang="de-DE" sz="1600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5004048" y="4715852"/>
            <a:ext cx="5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FF0000"/>
                </a:solidFill>
              </a:rPr>
              <a:t>C++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911414" y="5449011"/>
            <a:ext cx="1754400" cy="35625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Apto CAN BUS shield </a:t>
            </a:r>
          </a:p>
        </p:txBody>
      </p:sp>
      <p:cxnSp>
        <p:nvCxnSpPr>
          <p:cNvPr id="68" name="Conector reto 67"/>
          <p:cNvCxnSpPr/>
          <p:nvPr/>
        </p:nvCxnSpPr>
        <p:spPr>
          <a:xfrm>
            <a:off x="6019482" y="5805264"/>
            <a:ext cx="0" cy="233888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endCxn id="79" idx="11"/>
          </p:cNvCxnSpPr>
          <p:nvPr/>
        </p:nvCxnSpPr>
        <p:spPr>
          <a:xfrm>
            <a:off x="5498721" y="5805264"/>
            <a:ext cx="0" cy="20855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 flipH="1">
            <a:off x="5788614" y="5177951"/>
            <a:ext cx="7522" cy="27106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5231301" y="5116128"/>
            <a:ext cx="5648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SPI</a:t>
            </a:r>
            <a:endParaRPr lang="de-D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082031" y="4553493"/>
            <a:ext cx="320689" cy="354213"/>
          </a:xfrm>
          <a:prstGeom prst="rect">
            <a:avLst/>
          </a:prstGeom>
          <a:solidFill>
            <a:srgbClr val="00B0F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/>
              <a:t>S</a:t>
            </a:r>
            <a:endParaRPr lang="de-DE" dirty="0"/>
          </a:p>
        </p:txBody>
      </p:sp>
      <p:sp>
        <p:nvSpPr>
          <p:cNvPr id="82" name="Retângulo 81"/>
          <p:cNvSpPr/>
          <p:nvPr/>
        </p:nvSpPr>
        <p:spPr>
          <a:xfrm>
            <a:off x="4082031" y="5051861"/>
            <a:ext cx="320688" cy="321689"/>
          </a:xfrm>
          <a:prstGeom prst="rect">
            <a:avLst/>
          </a:prstGeom>
          <a:solidFill>
            <a:srgbClr val="92D05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/>
              <a:t>A</a:t>
            </a:r>
            <a:endParaRPr lang="de-DE" dirty="0"/>
          </a:p>
        </p:txBody>
      </p:sp>
      <p:cxnSp>
        <p:nvCxnSpPr>
          <p:cNvPr id="83" name="Conector reto 82"/>
          <p:cNvCxnSpPr/>
          <p:nvPr/>
        </p:nvCxnSpPr>
        <p:spPr>
          <a:xfrm flipH="1">
            <a:off x="4393987" y="4650291"/>
            <a:ext cx="499959" cy="177108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V="1">
            <a:off x="4396430" y="5051861"/>
            <a:ext cx="497516" cy="130454"/>
          </a:xfrm>
          <a:prstGeom prst="line">
            <a:avLst/>
          </a:prstGeom>
          <a:ln w="28575">
            <a:solidFill>
              <a:srgbClr val="92D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4456708" y="43558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F0"/>
                </a:solidFill>
              </a:rPr>
              <a:t>I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456708" y="47878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O</a:t>
            </a:r>
            <a:endParaRPr lang="de-D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6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2375756" y="4054435"/>
            <a:ext cx="2088232" cy="2398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Monitoramento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CAN BUS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39752" y="1556792"/>
            <a:ext cx="2088232" cy="2080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Monitoramento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CAN BUS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 smtClean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1700808"/>
            <a:ext cx="1296144" cy="18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TCP/IP - 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44208" y="1758574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4" name="Retângulo 3"/>
          <p:cNvSpPr/>
          <p:nvPr/>
        </p:nvSpPr>
        <p:spPr>
          <a:xfrm>
            <a:off x="2771800" y="2600908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TCP/IP - 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78447" y="1599635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C#</a:t>
            </a:r>
            <a:endParaRPr lang="de-DE" dirty="0"/>
          </a:p>
        </p:txBody>
      </p:sp>
      <p:sp>
        <p:nvSpPr>
          <p:cNvPr id="8" name="Fluxograma: Vários documentos 7"/>
          <p:cNvSpPr/>
          <p:nvPr/>
        </p:nvSpPr>
        <p:spPr>
          <a:xfrm>
            <a:off x="5148064" y="4581128"/>
            <a:ext cx="1440160" cy="1512168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TCP/IP - CAN</a:t>
            </a:r>
          </a:p>
        </p:txBody>
      </p:sp>
      <p:sp>
        <p:nvSpPr>
          <p:cNvPr id="9" name="Fluxograma: Vários documentos 8"/>
          <p:cNvSpPr/>
          <p:nvPr/>
        </p:nvSpPr>
        <p:spPr>
          <a:xfrm>
            <a:off x="2771800" y="5253885"/>
            <a:ext cx="1368152" cy="1116124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30162" y="4909810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0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9055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475656" y="3140968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ECU Unidade Eletrônica de Controle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09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899592" y="692696"/>
            <a:ext cx="158417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Sistema de Monitoramento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Servidor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491880" y="692696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Cliente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99592" y="3482550"/>
            <a:ext cx="158417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Sistema de Monitoramento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Cliente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06198" y="3471273"/>
            <a:ext cx="1296144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Protótipo</a:t>
            </a:r>
          </a:p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Servidor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799578" y="692696"/>
            <a:ext cx="932661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Arduino UNO + CAN Shield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940152" y="3482550"/>
            <a:ext cx="864096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ECUx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9" name="Conector reto 18"/>
          <p:cNvCxnSpPr>
            <a:stCxn id="18" idx="1"/>
            <a:endCxn id="16" idx="3"/>
          </p:cNvCxnSpPr>
          <p:nvPr/>
        </p:nvCxnSpPr>
        <p:spPr>
          <a:xfrm flipH="1" flipV="1">
            <a:off x="4902342" y="3932875"/>
            <a:ext cx="1037810" cy="11277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6" idx="1"/>
            <a:endCxn id="15" idx="3"/>
          </p:cNvCxnSpPr>
          <p:nvPr/>
        </p:nvCxnSpPr>
        <p:spPr>
          <a:xfrm flipH="1">
            <a:off x="2483768" y="3932875"/>
            <a:ext cx="1122430" cy="11277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7" idx="1"/>
            <a:endCxn id="14" idx="3"/>
          </p:cNvCxnSpPr>
          <p:nvPr/>
        </p:nvCxnSpPr>
        <p:spPr>
          <a:xfrm flipH="1">
            <a:off x="4788024" y="1154298"/>
            <a:ext cx="1011554" cy="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13" idx="3"/>
            <a:endCxn id="14" idx="1"/>
          </p:cNvCxnSpPr>
          <p:nvPr/>
        </p:nvCxnSpPr>
        <p:spPr>
          <a:xfrm>
            <a:off x="2483768" y="1154298"/>
            <a:ext cx="1008112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076056" y="3224983"/>
            <a:ext cx="7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CAN</a:t>
            </a:r>
            <a:endParaRPr lang="de-DE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1187624" y="4581128"/>
            <a:ext cx="31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Leitura de Mensagens CAN</a:t>
            </a:r>
            <a:endParaRPr lang="de-DE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1187624" y="1890191"/>
            <a:ext cx="281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Envio de Mensagens CAN</a:t>
            </a:r>
            <a:endParaRPr lang="de-DE" dirty="0"/>
          </a:p>
        </p:txBody>
      </p:sp>
      <p:sp>
        <p:nvSpPr>
          <p:cNvPr id="40" name="Retângulo 39"/>
          <p:cNvSpPr/>
          <p:nvPr/>
        </p:nvSpPr>
        <p:spPr>
          <a:xfrm>
            <a:off x="5786966" y="1768300"/>
            <a:ext cx="932661" cy="92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CLP</a:t>
            </a:r>
          </a:p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DeviceNet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42" name="Conector reto 41"/>
          <p:cNvCxnSpPr/>
          <p:nvPr/>
        </p:nvCxnSpPr>
        <p:spPr>
          <a:xfrm>
            <a:off x="5293801" y="1154298"/>
            <a:ext cx="0" cy="107560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endCxn id="40" idx="1"/>
          </p:cNvCxnSpPr>
          <p:nvPr/>
        </p:nvCxnSpPr>
        <p:spPr>
          <a:xfrm>
            <a:off x="5293801" y="2229902"/>
            <a:ext cx="493165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2483768" y="33910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TCP/IP</a:t>
            </a:r>
            <a:endParaRPr lang="de-DE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4941210" y="339106"/>
            <a:ext cx="78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CAN</a:t>
            </a:r>
            <a:endParaRPr lang="de-DE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4902342" y="846521"/>
            <a:ext cx="78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101110</a:t>
            </a:r>
            <a:endParaRPr lang="de-DE" sz="1400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483768" y="846521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#10,111-0</a:t>
            </a:r>
            <a:endParaRPr lang="de-DE" sz="14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5076056" y="3594315"/>
            <a:ext cx="78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101110</a:t>
            </a:r>
            <a:endParaRPr lang="de-DE" sz="14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2627784" y="357301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#10,111-0</a:t>
            </a:r>
            <a:endParaRPr lang="de-DE" sz="14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2574529" y="3224983"/>
            <a:ext cx="94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TCP/IP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5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937" t="56662" r="30387" b="30310"/>
          <a:stretch/>
        </p:blipFill>
        <p:spPr bwMode="auto">
          <a:xfrm>
            <a:off x="1691680" y="5085184"/>
            <a:ext cx="6766833" cy="1221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orma livre 11"/>
          <p:cNvSpPr/>
          <p:nvPr/>
        </p:nvSpPr>
        <p:spPr>
          <a:xfrm>
            <a:off x="-463791" y="1187260"/>
            <a:ext cx="10456872" cy="750722"/>
          </a:xfrm>
          <a:custGeom>
            <a:avLst/>
            <a:gdLst>
              <a:gd name="connsiteX0" fmla="*/ 0 w 6673755"/>
              <a:gd name="connsiteY0" fmla="*/ 709779 h 750722"/>
              <a:gd name="connsiteX1" fmla="*/ 327546 w 6673755"/>
              <a:gd name="connsiteY1" fmla="*/ 95 h 750722"/>
              <a:gd name="connsiteX2" fmla="*/ 736979 w 6673755"/>
              <a:gd name="connsiteY2" fmla="*/ 750722 h 750722"/>
              <a:gd name="connsiteX3" fmla="*/ 1037230 w 6673755"/>
              <a:gd name="connsiteY3" fmla="*/ 95 h 750722"/>
              <a:gd name="connsiteX4" fmla="*/ 1460310 w 6673755"/>
              <a:gd name="connsiteY4" fmla="*/ 723427 h 750722"/>
              <a:gd name="connsiteX5" fmla="*/ 1774209 w 6673755"/>
              <a:gd name="connsiteY5" fmla="*/ 13743 h 750722"/>
              <a:gd name="connsiteX6" fmla="*/ 2197289 w 6673755"/>
              <a:gd name="connsiteY6" fmla="*/ 723427 h 750722"/>
              <a:gd name="connsiteX7" fmla="*/ 2552131 w 6673755"/>
              <a:gd name="connsiteY7" fmla="*/ 13743 h 750722"/>
              <a:gd name="connsiteX8" fmla="*/ 3029803 w 6673755"/>
              <a:gd name="connsiteY8" fmla="*/ 723427 h 750722"/>
              <a:gd name="connsiteX9" fmla="*/ 3330054 w 6673755"/>
              <a:gd name="connsiteY9" fmla="*/ 13743 h 750722"/>
              <a:gd name="connsiteX10" fmla="*/ 3712191 w 6673755"/>
              <a:gd name="connsiteY10" fmla="*/ 723427 h 750722"/>
              <a:gd name="connsiteX11" fmla="*/ 3998794 w 6673755"/>
              <a:gd name="connsiteY11" fmla="*/ 13743 h 750722"/>
              <a:gd name="connsiteX12" fmla="*/ 4435522 w 6673755"/>
              <a:gd name="connsiteY12" fmla="*/ 723427 h 750722"/>
              <a:gd name="connsiteX13" fmla="*/ 4749421 w 6673755"/>
              <a:gd name="connsiteY13" fmla="*/ 13743 h 750722"/>
              <a:gd name="connsiteX14" fmla="*/ 5172501 w 6673755"/>
              <a:gd name="connsiteY14" fmla="*/ 723427 h 750722"/>
              <a:gd name="connsiteX15" fmla="*/ 5472752 w 6673755"/>
              <a:gd name="connsiteY15" fmla="*/ 13743 h 750722"/>
              <a:gd name="connsiteX16" fmla="*/ 5868537 w 6673755"/>
              <a:gd name="connsiteY16" fmla="*/ 723427 h 750722"/>
              <a:gd name="connsiteX17" fmla="*/ 6114197 w 6673755"/>
              <a:gd name="connsiteY17" fmla="*/ 13743 h 750722"/>
              <a:gd name="connsiteX18" fmla="*/ 6414448 w 6673755"/>
              <a:gd name="connsiteY18" fmla="*/ 723427 h 750722"/>
              <a:gd name="connsiteX19" fmla="*/ 6673755 w 6673755"/>
              <a:gd name="connsiteY19" fmla="*/ 13743 h 7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3755" h="750722">
                <a:moveTo>
                  <a:pt x="0" y="709779"/>
                </a:moveTo>
                <a:cubicBezTo>
                  <a:pt x="102358" y="351525"/>
                  <a:pt x="204716" y="-6729"/>
                  <a:pt x="327546" y="95"/>
                </a:cubicBezTo>
                <a:cubicBezTo>
                  <a:pt x="450376" y="6919"/>
                  <a:pt x="618698" y="750722"/>
                  <a:pt x="736979" y="750722"/>
                </a:cubicBezTo>
                <a:cubicBezTo>
                  <a:pt x="855260" y="750722"/>
                  <a:pt x="916675" y="4644"/>
                  <a:pt x="1037230" y="95"/>
                </a:cubicBezTo>
                <a:cubicBezTo>
                  <a:pt x="1157785" y="-4454"/>
                  <a:pt x="1337480" y="721152"/>
                  <a:pt x="1460310" y="723427"/>
                </a:cubicBezTo>
                <a:cubicBezTo>
                  <a:pt x="1583140" y="725702"/>
                  <a:pt x="1651379" y="13743"/>
                  <a:pt x="1774209" y="13743"/>
                </a:cubicBezTo>
                <a:cubicBezTo>
                  <a:pt x="1897039" y="13743"/>
                  <a:pt x="2067635" y="723427"/>
                  <a:pt x="2197289" y="723427"/>
                </a:cubicBezTo>
                <a:cubicBezTo>
                  <a:pt x="2326943" y="723427"/>
                  <a:pt x="2413379" y="13743"/>
                  <a:pt x="2552131" y="13743"/>
                </a:cubicBezTo>
                <a:cubicBezTo>
                  <a:pt x="2690883" y="13743"/>
                  <a:pt x="2900149" y="723427"/>
                  <a:pt x="3029803" y="723427"/>
                </a:cubicBezTo>
                <a:cubicBezTo>
                  <a:pt x="3159457" y="723427"/>
                  <a:pt x="3216323" y="13743"/>
                  <a:pt x="3330054" y="13743"/>
                </a:cubicBezTo>
                <a:cubicBezTo>
                  <a:pt x="3443785" y="13743"/>
                  <a:pt x="3600734" y="723427"/>
                  <a:pt x="3712191" y="723427"/>
                </a:cubicBezTo>
                <a:cubicBezTo>
                  <a:pt x="3823648" y="723427"/>
                  <a:pt x="3878239" y="13743"/>
                  <a:pt x="3998794" y="13743"/>
                </a:cubicBezTo>
                <a:cubicBezTo>
                  <a:pt x="4119349" y="13743"/>
                  <a:pt x="4310418" y="723427"/>
                  <a:pt x="4435522" y="723427"/>
                </a:cubicBezTo>
                <a:cubicBezTo>
                  <a:pt x="4560626" y="723427"/>
                  <a:pt x="4626591" y="13743"/>
                  <a:pt x="4749421" y="13743"/>
                </a:cubicBezTo>
                <a:cubicBezTo>
                  <a:pt x="4872251" y="13743"/>
                  <a:pt x="5051946" y="723427"/>
                  <a:pt x="5172501" y="723427"/>
                </a:cubicBezTo>
                <a:cubicBezTo>
                  <a:pt x="5293056" y="723427"/>
                  <a:pt x="5356746" y="13743"/>
                  <a:pt x="5472752" y="13743"/>
                </a:cubicBezTo>
                <a:cubicBezTo>
                  <a:pt x="5588758" y="13743"/>
                  <a:pt x="5761630" y="723427"/>
                  <a:pt x="5868537" y="723427"/>
                </a:cubicBezTo>
                <a:cubicBezTo>
                  <a:pt x="5975444" y="723427"/>
                  <a:pt x="6023212" y="13743"/>
                  <a:pt x="6114197" y="13743"/>
                </a:cubicBezTo>
                <a:cubicBezTo>
                  <a:pt x="6205182" y="13743"/>
                  <a:pt x="6321188" y="723427"/>
                  <a:pt x="6414448" y="723427"/>
                </a:cubicBezTo>
                <a:cubicBezTo>
                  <a:pt x="6507708" y="723427"/>
                  <a:pt x="6646460" y="141122"/>
                  <a:pt x="6673755" y="13743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rma livre 12"/>
          <p:cNvSpPr/>
          <p:nvPr/>
        </p:nvSpPr>
        <p:spPr>
          <a:xfrm>
            <a:off x="-468560" y="1187355"/>
            <a:ext cx="10585176" cy="736979"/>
          </a:xfrm>
          <a:custGeom>
            <a:avLst/>
            <a:gdLst>
              <a:gd name="connsiteX0" fmla="*/ 0 w 6755641"/>
              <a:gd name="connsiteY0" fmla="*/ 0 h 736979"/>
              <a:gd name="connsiteX1" fmla="*/ 272955 w 6755641"/>
              <a:gd name="connsiteY1" fmla="*/ 709684 h 736979"/>
              <a:gd name="connsiteX2" fmla="*/ 682388 w 6755641"/>
              <a:gd name="connsiteY2" fmla="*/ 13648 h 736979"/>
              <a:gd name="connsiteX3" fmla="*/ 1050877 w 6755641"/>
              <a:gd name="connsiteY3" fmla="*/ 736979 h 736979"/>
              <a:gd name="connsiteX4" fmla="*/ 1419367 w 6755641"/>
              <a:gd name="connsiteY4" fmla="*/ 13648 h 736979"/>
              <a:gd name="connsiteX5" fmla="*/ 1815152 w 6755641"/>
              <a:gd name="connsiteY5" fmla="*/ 723332 h 736979"/>
              <a:gd name="connsiteX6" fmla="*/ 2197289 w 6755641"/>
              <a:gd name="connsiteY6" fmla="*/ 13648 h 736979"/>
              <a:gd name="connsiteX7" fmla="*/ 2620370 w 6755641"/>
              <a:gd name="connsiteY7" fmla="*/ 723332 h 736979"/>
              <a:gd name="connsiteX8" fmla="*/ 2975212 w 6755641"/>
              <a:gd name="connsiteY8" fmla="*/ 13648 h 736979"/>
              <a:gd name="connsiteX9" fmla="*/ 3398292 w 6755641"/>
              <a:gd name="connsiteY9" fmla="*/ 723332 h 736979"/>
              <a:gd name="connsiteX10" fmla="*/ 3725838 w 6755641"/>
              <a:gd name="connsiteY10" fmla="*/ 13648 h 736979"/>
              <a:gd name="connsiteX11" fmla="*/ 4067032 w 6755641"/>
              <a:gd name="connsiteY11" fmla="*/ 723332 h 736979"/>
              <a:gd name="connsiteX12" fmla="*/ 4408226 w 6755641"/>
              <a:gd name="connsiteY12" fmla="*/ 13648 h 736979"/>
              <a:gd name="connsiteX13" fmla="*/ 4804012 w 6755641"/>
              <a:gd name="connsiteY13" fmla="*/ 723332 h 736979"/>
              <a:gd name="connsiteX14" fmla="*/ 5145206 w 6755641"/>
              <a:gd name="connsiteY14" fmla="*/ 13648 h 736979"/>
              <a:gd name="connsiteX15" fmla="*/ 5540991 w 6755641"/>
              <a:gd name="connsiteY15" fmla="*/ 723332 h 736979"/>
              <a:gd name="connsiteX16" fmla="*/ 5813946 w 6755641"/>
              <a:gd name="connsiteY16" fmla="*/ 13648 h 736979"/>
              <a:gd name="connsiteX17" fmla="*/ 6155140 w 6755641"/>
              <a:gd name="connsiteY17" fmla="*/ 723332 h 736979"/>
              <a:gd name="connsiteX18" fmla="*/ 6455391 w 6755641"/>
              <a:gd name="connsiteY18" fmla="*/ 27296 h 736979"/>
              <a:gd name="connsiteX19" fmla="*/ 6755641 w 6755641"/>
              <a:gd name="connsiteY19" fmla="*/ 736979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55641" h="736979">
                <a:moveTo>
                  <a:pt x="0" y="0"/>
                </a:moveTo>
                <a:cubicBezTo>
                  <a:pt x="79612" y="353704"/>
                  <a:pt x="159224" y="707409"/>
                  <a:pt x="272955" y="709684"/>
                </a:cubicBezTo>
                <a:cubicBezTo>
                  <a:pt x="386686" y="711959"/>
                  <a:pt x="552735" y="9099"/>
                  <a:pt x="682388" y="13648"/>
                </a:cubicBezTo>
                <a:cubicBezTo>
                  <a:pt x="812041" y="18197"/>
                  <a:pt x="928047" y="736979"/>
                  <a:pt x="1050877" y="736979"/>
                </a:cubicBezTo>
                <a:cubicBezTo>
                  <a:pt x="1173707" y="736979"/>
                  <a:pt x="1291988" y="15923"/>
                  <a:pt x="1419367" y="13648"/>
                </a:cubicBezTo>
                <a:cubicBezTo>
                  <a:pt x="1546746" y="11374"/>
                  <a:pt x="1685498" y="723332"/>
                  <a:pt x="1815152" y="723332"/>
                </a:cubicBezTo>
                <a:cubicBezTo>
                  <a:pt x="1944806" y="723332"/>
                  <a:pt x="2063086" y="13648"/>
                  <a:pt x="2197289" y="13648"/>
                </a:cubicBezTo>
                <a:cubicBezTo>
                  <a:pt x="2331492" y="13648"/>
                  <a:pt x="2490716" y="723332"/>
                  <a:pt x="2620370" y="723332"/>
                </a:cubicBezTo>
                <a:cubicBezTo>
                  <a:pt x="2750024" y="723332"/>
                  <a:pt x="2845558" y="13648"/>
                  <a:pt x="2975212" y="13648"/>
                </a:cubicBezTo>
                <a:cubicBezTo>
                  <a:pt x="3104866" y="13648"/>
                  <a:pt x="3273188" y="723332"/>
                  <a:pt x="3398292" y="723332"/>
                </a:cubicBezTo>
                <a:cubicBezTo>
                  <a:pt x="3523396" y="723332"/>
                  <a:pt x="3614381" y="13648"/>
                  <a:pt x="3725838" y="13648"/>
                </a:cubicBezTo>
                <a:cubicBezTo>
                  <a:pt x="3837295" y="13648"/>
                  <a:pt x="3953301" y="723332"/>
                  <a:pt x="4067032" y="723332"/>
                </a:cubicBezTo>
                <a:cubicBezTo>
                  <a:pt x="4180763" y="723332"/>
                  <a:pt x="4285396" y="13648"/>
                  <a:pt x="4408226" y="13648"/>
                </a:cubicBezTo>
                <a:cubicBezTo>
                  <a:pt x="4531056" y="13648"/>
                  <a:pt x="4681182" y="723332"/>
                  <a:pt x="4804012" y="723332"/>
                </a:cubicBezTo>
                <a:cubicBezTo>
                  <a:pt x="4926842" y="723332"/>
                  <a:pt x="5022376" y="13648"/>
                  <a:pt x="5145206" y="13648"/>
                </a:cubicBezTo>
                <a:cubicBezTo>
                  <a:pt x="5268036" y="13648"/>
                  <a:pt x="5429534" y="723332"/>
                  <a:pt x="5540991" y="723332"/>
                </a:cubicBezTo>
                <a:cubicBezTo>
                  <a:pt x="5652448" y="723332"/>
                  <a:pt x="5711588" y="13648"/>
                  <a:pt x="5813946" y="13648"/>
                </a:cubicBezTo>
                <a:cubicBezTo>
                  <a:pt x="5916304" y="13648"/>
                  <a:pt x="6048233" y="721057"/>
                  <a:pt x="6155140" y="723332"/>
                </a:cubicBezTo>
                <a:cubicBezTo>
                  <a:pt x="6262047" y="725607"/>
                  <a:pt x="6355308" y="25022"/>
                  <a:pt x="6455391" y="27296"/>
                </a:cubicBezTo>
                <a:cubicBezTo>
                  <a:pt x="6555474" y="29570"/>
                  <a:pt x="6701050" y="634621"/>
                  <a:pt x="6755641" y="736979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5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592" y="2844790"/>
            <a:ext cx="115212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Botão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928546" y="2844790"/>
            <a:ext cx="115212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LED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64812" y="908720"/>
            <a:ext cx="747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Quando o botão é apertado, 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envia uma mensagem para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 “O botão foi apertado”.</a:t>
            </a:r>
          </a:p>
          <a:p>
            <a:endParaRPr lang="pt-BR" dirty="0" smtClean="0"/>
          </a:p>
          <a:p>
            <a:r>
              <a:rPr lang="pt-BR" dirty="0" smtClean="0"/>
              <a:t>Após a recepção da mensagem,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manda uma mensagem para 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acender o Led por </a:t>
            </a:r>
            <a:r>
              <a:rPr lang="pt-BR" dirty="0" err="1" smtClean="0"/>
              <a:t>Xms</a:t>
            </a:r>
            <a:r>
              <a:rPr lang="pt-BR" dirty="0" smtClean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2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592" y="2708920"/>
            <a:ext cx="1440160" cy="711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Sensor Ultrassônico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059832" y="2731506"/>
            <a:ext cx="1440160" cy="711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Buzina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82747" y="548680"/>
            <a:ext cx="747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/>
              <a:t>A</a:t>
            </a:r>
            <a:r>
              <a:rPr lang="pt-BR" dirty="0" err="1" smtClean="0"/>
              <a:t>rduino</a:t>
            </a:r>
            <a:r>
              <a:rPr lang="pt-BR" dirty="0" smtClean="0"/>
              <a:t> envia uma mensagem para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 “distância X” medida pelo </a:t>
            </a:r>
            <a:r>
              <a:rPr lang="pt-BR" dirty="0"/>
              <a:t>sensor ultrassônico </a:t>
            </a:r>
            <a:r>
              <a:rPr lang="de-DE" dirty="0"/>
              <a:t> HC-SR04 </a:t>
            </a:r>
            <a:r>
              <a:rPr lang="de-DE" dirty="0" smtClean="0"/>
              <a:t>a cada t ms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Se a distância medida for  X&lt; b, o </a:t>
            </a:r>
            <a:r>
              <a:rPr lang="pt-BR" dirty="0" err="1"/>
              <a:t>B</a:t>
            </a:r>
            <a:r>
              <a:rPr lang="pt-BR" dirty="0" err="1" smtClean="0"/>
              <a:t>eaglebone</a:t>
            </a:r>
            <a:r>
              <a:rPr lang="pt-BR" dirty="0" smtClean="0"/>
              <a:t> envia uma mensagem para o </a:t>
            </a:r>
            <a:r>
              <a:rPr lang="pt-BR" dirty="0" err="1" smtClean="0"/>
              <a:t>Arduino</a:t>
            </a:r>
            <a:r>
              <a:rPr lang="pt-BR" dirty="0" smtClean="0"/>
              <a:t> ligar a buzina.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6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57764"/>
              </p:ext>
            </p:extLst>
          </p:nvPr>
        </p:nvGraphicFramePr>
        <p:xfrm>
          <a:off x="107498" y="476672"/>
          <a:ext cx="8928997" cy="3416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71"/>
                <a:gridCol w="1172707"/>
                <a:gridCol w="1378435"/>
                <a:gridCol w="1275571"/>
                <a:gridCol w="1275571"/>
                <a:gridCol w="1275571"/>
                <a:gridCol w="1275571"/>
              </a:tblGrid>
              <a:tr h="72008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Dispositivos</a:t>
                      </a:r>
                      <a:r>
                        <a:rPr lang="de-DE" sz="1600" baseline="0" dirty="0" smtClean="0"/>
                        <a:t> de Campo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Emissor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Receptor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Trigger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Identificador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DLC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Data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Botao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Apertar o botao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Led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30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87168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Sensor Ultrassônico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20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Xcm</a:t>
                      </a:r>
                      <a:endParaRPr lang="de-DE" sz="1600" dirty="0"/>
                    </a:p>
                  </a:txBody>
                  <a:tcPr/>
                </a:tc>
              </a:tr>
              <a:tr h="608274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Buzina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Beaglebone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/>
                        <a:t>Arduino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40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2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124075"/>
            <a:ext cx="36861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292080" y="1916832"/>
            <a:ext cx="64807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V="1">
            <a:off x="5724128" y="2276872"/>
            <a:ext cx="690960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 flipV="1">
            <a:off x="2123728" y="3284984"/>
            <a:ext cx="115212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2483768" y="3933056"/>
            <a:ext cx="792088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3059832" y="4365104"/>
            <a:ext cx="432048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4139952" y="2124075"/>
            <a:ext cx="0" cy="8008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4977210" y="1916832"/>
            <a:ext cx="72008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148064" y="3284984"/>
            <a:ext cx="702284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427984" y="3573016"/>
            <a:ext cx="72008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923928" y="3717032"/>
            <a:ext cx="864096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5850348" y="2780928"/>
            <a:ext cx="881892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6156176" y="3032956"/>
            <a:ext cx="720080" cy="396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ector de seta reta 1027"/>
          <p:cNvCxnSpPr/>
          <p:nvPr/>
        </p:nvCxnSpPr>
        <p:spPr>
          <a:xfrm>
            <a:off x="6069608" y="3429000"/>
            <a:ext cx="66263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ector de seta reta 1029"/>
          <p:cNvCxnSpPr/>
          <p:nvPr/>
        </p:nvCxnSpPr>
        <p:spPr>
          <a:xfrm>
            <a:off x="5940152" y="3429000"/>
            <a:ext cx="35114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ector de seta reta 1031"/>
          <p:cNvCxnSpPr/>
          <p:nvPr/>
        </p:nvCxnSpPr>
        <p:spPr>
          <a:xfrm flipH="1">
            <a:off x="3779912" y="4185084"/>
            <a:ext cx="144016" cy="828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de seta reta 1033"/>
          <p:cNvCxnSpPr/>
          <p:nvPr/>
        </p:nvCxnSpPr>
        <p:spPr>
          <a:xfrm flipH="1" flipV="1">
            <a:off x="4427984" y="1844824"/>
            <a:ext cx="432048" cy="1188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71825" y="1195388"/>
            <a:ext cx="28003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>
            <a:off x="1460332" y="2708920"/>
            <a:ext cx="115212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H="1">
            <a:off x="2195738" y="4221088"/>
            <a:ext cx="739192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6528392" y="2492896"/>
            <a:ext cx="63513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624228" y="3429000"/>
            <a:ext cx="63513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222134" y="4077072"/>
            <a:ext cx="103722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6190520" y="4581128"/>
            <a:ext cx="0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6402859" y="4437112"/>
            <a:ext cx="221369" cy="3960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6624228" y="4437112"/>
            <a:ext cx="77567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5796136" y="1667017"/>
            <a:ext cx="620614" cy="870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5436096" y="1520577"/>
            <a:ext cx="0" cy="13711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3347864" y="1482351"/>
            <a:ext cx="6503" cy="16612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V="1">
            <a:off x="3995936" y="1927865"/>
            <a:ext cx="0" cy="5650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433015" y="3429000"/>
            <a:ext cx="905372" cy="71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H="1">
            <a:off x="1403648" y="4077072"/>
            <a:ext cx="9347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>
            <a:off x="3491880" y="4221088"/>
            <a:ext cx="0" cy="88906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5436096" y="3626791"/>
            <a:ext cx="0" cy="12603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4932040" y="4329100"/>
            <a:ext cx="0" cy="9455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V="1">
            <a:off x="4572000" y="1657919"/>
            <a:ext cx="0" cy="16230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CaixaDeTexto 2047"/>
          <p:cNvSpPr txBox="1"/>
          <p:nvPr/>
        </p:nvSpPr>
        <p:spPr>
          <a:xfrm>
            <a:off x="3513977" y="1261790"/>
            <a:ext cx="864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Debug Serial Header</a:t>
            </a:r>
            <a:endParaRPr lang="de-DE" sz="12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934930" y="1159186"/>
            <a:ext cx="5760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DDR3</a:t>
            </a:r>
            <a:endParaRPr lang="de-DE" sz="12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211960" y="1113020"/>
            <a:ext cx="8640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AM3358BZCZ100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5078552" y="1261790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TPS65217C</a:t>
            </a:r>
            <a:endParaRPr lang="de-DE" sz="12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190520" y="1196254"/>
            <a:ext cx="1143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Conectores de Bateria</a:t>
            </a:r>
            <a:endParaRPr lang="de-DE" sz="12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6828108" y="220131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5VDC</a:t>
            </a:r>
            <a:endParaRPr lang="de-DE" sz="120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6770510" y="300509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</a:t>
            </a:r>
            <a:endParaRPr lang="de-DE" sz="1200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6805613" y="381562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Power</a:t>
            </a:r>
            <a:endParaRPr lang="de-DE" sz="12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528392" y="4160113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Cliente</a:t>
            </a:r>
            <a:endParaRPr lang="de-DE" sz="12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528392" y="483315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LEDS</a:t>
            </a:r>
            <a:endParaRPr lang="de-DE" sz="1200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5941752" y="5274660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Reset</a:t>
            </a:r>
            <a:endParaRPr lang="de-DE" sz="120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4981831" y="488716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 PHY</a:t>
            </a:r>
            <a:endParaRPr lang="de-DE" sz="1200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4658174" y="526763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eMMC</a:t>
            </a:r>
            <a:endParaRPr lang="de-DE" sz="1200" dirty="0"/>
          </a:p>
        </p:txBody>
      </p:sp>
      <p:sp>
        <p:nvSpPr>
          <p:cNvPr id="65" name="CaixaDeTexto 64"/>
          <p:cNvSpPr txBox="1"/>
          <p:nvPr/>
        </p:nvSpPr>
        <p:spPr>
          <a:xfrm>
            <a:off x="3067860" y="5164161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HDMI Framer</a:t>
            </a:r>
            <a:endParaRPr lang="de-DE" sz="1200" dirty="0"/>
          </a:p>
        </p:txBody>
      </p:sp>
      <p:sp>
        <p:nvSpPr>
          <p:cNvPr id="71" name="CaixaDeTexto 70"/>
          <p:cNvSpPr txBox="1"/>
          <p:nvPr/>
        </p:nvSpPr>
        <p:spPr>
          <a:xfrm>
            <a:off x="1682183" y="462178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Boot Switch</a:t>
            </a:r>
            <a:endParaRPr lang="de-DE" sz="1200" dirty="0"/>
          </a:p>
        </p:txBody>
      </p:sp>
      <p:sp>
        <p:nvSpPr>
          <p:cNvPr id="72" name="CaixaDeTexto 71"/>
          <p:cNvSpPr txBox="1"/>
          <p:nvPr/>
        </p:nvSpPr>
        <p:spPr>
          <a:xfrm>
            <a:off x="1546297" y="3800073"/>
            <a:ext cx="7920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MicroSD</a:t>
            </a:r>
            <a:endParaRPr lang="de-DE" sz="1200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413993" y="3068960"/>
            <a:ext cx="11521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 HDMI</a:t>
            </a:r>
            <a:endParaRPr lang="de-DE" sz="1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573468" y="2440584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Host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49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71825" y="1195388"/>
            <a:ext cx="28003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Conector de seta reta 23"/>
          <p:cNvCxnSpPr/>
          <p:nvPr/>
        </p:nvCxnSpPr>
        <p:spPr>
          <a:xfrm flipH="1">
            <a:off x="2934930" y="4293096"/>
            <a:ext cx="419437" cy="7758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3707904" y="3974261"/>
            <a:ext cx="0" cy="10946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739205" y="3715576"/>
            <a:ext cx="432048" cy="13630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5247885" y="4390129"/>
            <a:ext cx="0" cy="6787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4572000" y="3280933"/>
            <a:ext cx="0" cy="17879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5091133" y="5074495"/>
            <a:ext cx="8640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Debug Serial Header</a:t>
            </a:r>
            <a:endParaRPr lang="de-DE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5955229" y="5091444"/>
            <a:ext cx="5760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DDR3</a:t>
            </a:r>
            <a:endParaRPr lang="de-DE" sz="12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4227037" y="5068906"/>
            <a:ext cx="8640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AM3358BZCZ100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256588" y="507449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TPS65217C</a:t>
            </a:r>
            <a:endParaRPr lang="de-DE" sz="12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2204282" y="5068907"/>
            <a:ext cx="1143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Conectores de Bateria</a:t>
            </a:r>
            <a:endParaRPr lang="de-DE" sz="1200" dirty="0"/>
          </a:p>
        </p:txBody>
      </p:sp>
      <p:cxnSp>
        <p:nvCxnSpPr>
          <p:cNvPr id="45" name="Conector de seta reta 44"/>
          <p:cNvCxnSpPr/>
          <p:nvPr/>
        </p:nvCxnSpPr>
        <p:spPr>
          <a:xfrm flipV="1">
            <a:off x="6171253" y="2021816"/>
            <a:ext cx="462237" cy="68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2800737" y="1852517"/>
            <a:ext cx="199132" cy="4243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H="1" flipV="1">
            <a:off x="2182641" y="1984274"/>
            <a:ext cx="593432" cy="5054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4214990" y="1714018"/>
            <a:ext cx="185180" cy="8561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V="1">
            <a:off x="3781623" y="1751824"/>
            <a:ext cx="0" cy="14757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5718515" y="1976844"/>
            <a:ext cx="0" cy="9083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>
            <a:off x="1919235" y="1613324"/>
            <a:ext cx="665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LEDS</a:t>
            </a:r>
            <a:endParaRPr lang="de-DE" sz="1200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2557230" y="1480325"/>
            <a:ext cx="6685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Reset</a:t>
            </a:r>
            <a:endParaRPr lang="de-DE" sz="12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169775" y="147482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 PHY</a:t>
            </a:r>
            <a:endParaRPr lang="de-DE" sz="12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4247484" y="147482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eMMC</a:t>
            </a:r>
            <a:endParaRPr lang="de-DE" sz="12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5167414" y="1699845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HDMI Framer</a:t>
            </a:r>
            <a:endParaRPr lang="de-DE" sz="12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233822" y="1714018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Boot Switch</a:t>
            </a:r>
            <a:endParaRPr lang="de-DE" sz="1200" dirty="0"/>
          </a:p>
        </p:txBody>
      </p:sp>
      <p:cxnSp>
        <p:nvCxnSpPr>
          <p:cNvPr id="77" name="Conector de seta reta 76"/>
          <p:cNvCxnSpPr/>
          <p:nvPr/>
        </p:nvCxnSpPr>
        <p:spPr>
          <a:xfrm flipH="1" flipV="1">
            <a:off x="2204282" y="4446117"/>
            <a:ext cx="355487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 flipH="1">
            <a:off x="2063914" y="3645024"/>
            <a:ext cx="40675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H="1">
            <a:off x="2177478" y="2709192"/>
            <a:ext cx="81512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/>
          <p:nvPr/>
        </p:nvCxnSpPr>
        <p:spPr>
          <a:xfrm flipH="1" flipV="1">
            <a:off x="2123728" y="2420888"/>
            <a:ext cx="380469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/>
          <p:cNvSpPr txBox="1"/>
          <p:nvPr/>
        </p:nvSpPr>
        <p:spPr>
          <a:xfrm>
            <a:off x="1691680" y="4304129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5VDC</a:t>
            </a:r>
            <a:endParaRPr lang="de-DE" sz="120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1335775" y="3491926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Ethernet</a:t>
            </a:r>
            <a:endParaRPr lang="de-DE" sz="1200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1619672" y="2590484"/>
            <a:ext cx="6807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Power</a:t>
            </a:r>
            <a:endParaRPr lang="de-DE" sz="1200" dirty="0"/>
          </a:p>
        </p:txBody>
      </p:sp>
      <p:sp>
        <p:nvSpPr>
          <p:cNvPr id="84" name="CaixaDeTexto 83"/>
          <p:cNvSpPr txBox="1"/>
          <p:nvPr/>
        </p:nvSpPr>
        <p:spPr>
          <a:xfrm>
            <a:off x="1173890" y="2276872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Cliente</a:t>
            </a:r>
            <a:endParaRPr lang="de-DE" sz="1200" dirty="0"/>
          </a:p>
        </p:txBody>
      </p:sp>
      <p:cxnSp>
        <p:nvCxnSpPr>
          <p:cNvPr id="104" name="Conector de seta reta 103"/>
          <p:cNvCxnSpPr/>
          <p:nvPr/>
        </p:nvCxnSpPr>
        <p:spPr>
          <a:xfrm>
            <a:off x="6580353" y="4192987"/>
            <a:ext cx="56265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/>
          <p:nvPr/>
        </p:nvCxnSpPr>
        <p:spPr>
          <a:xfrm flipV="1">
            <a:off x="6788289" y="3491926"/>
            <a:ext cx="448007" cy="71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/>
          <p:nvPr/>
        </p:nvCxnSpPr>
        <p:spPr>
          <a:xfrm>
            <a:off x="6805613" y="2863935"/>
            <a:ext cx="2775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/>
          <p:cNvSpPr txBox="1"/>
          <p:nvPr/>
        </p:nvSpPr>
        <p:spPr>
          <a:xfrm>
            <a:off x="7141381" y="2708638"/>
            <a:ext cx="7920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MicroSD</a:t>
            </a:r>
            <a:endParaRPr lang="de-DE" sz="1200" dirty="0"/>
          </a:p>
        </p:txBody>
      </p:sp>
      <p:sp>
        <p:nvSpPr>
          <p:cNvPr id="110" name="CaixaDeTexto 109"/>
          <p:cNvSpPr txBox="1"/>
          <p:nvPr/>
        </p:nvSpPr>
        <p:spPr>
          <a:xfrm>
            <a:off x="7236296" y="3290500"/>
            <a:ext cx="11521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Micro HDMI</a:t>
            </a:r>
            <a:endParaRPr lang="de-DE" sz="1200" dirty="0"/>
          </a:p>
        </p:txBody>
      </p:sp>
      <p:sp>
        <p:nvSpPr>
          <p:cNvPr id="111" name="CaixaDeTexto 110"/>
          <p:cNvSpPr txBox="1"/>
          <p:nvPr/>
        </p:nvSpPr>
        <p:spPr>
          <a:xfrm>
            <a:off x="7144102" y="4054487"/>
            <a:ext cx="114358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USB Host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855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584" y="1290639"/>
            <a:ext cx="70580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7322951" y="4725143"/>
            <a:ext cx="281329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 flipV="1">
            <a:off x="7322951" y="4940490"/>
            <a:ext cx="278852" cy="6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7322951" y="5157192"/>
            <a:ext cx="28132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7322951" y="5373216"/>
            <a:ext cx="2788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7601803" y="4586643"/>
            <a:ext cx="114358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5VDC</a:t>
            </a:r>
            <a:endParaRPr lang="de-DE" sz="13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583206" y="4802668"/>
            <a:ext cx="114358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CAN HIGH</a:t>
            </a:r>
            <a:endParaRPr lang="de-DE" sz="13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572147" y="5018692"/>
            <a:ext cx="114358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CAN LOW</a:t>
            </a:r>
            <a:endParaRPr lang="de-DE" sz="13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574736" y="5234716"/>
            <a:ext cx="114358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GND</a:t>
            </a:r>
            <a:endParaRPr lang="de-DE" sz="1300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5809110" y="4739044"/>
            <a:ext cx="0" cy="9942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5220072" y="5720804"/>
            <a:ext cx="187220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Transceptor ISO1050DW</a:t>
            </a:r>
            <a:endParaRPr lang="de-DE" sz="1300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4644008" y="4802668"/>
            <a:ext cx="0" cy="9181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491880" y="5734704"/>
            <a:ext cx="172819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Buffer SN74AHC1G126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899592" y="4686962"/>
            <a:ext cx="610749" cy="8401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827583" y="5527104"/>
            <a:ext cx="129614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EEPROM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cxnSp>
        <p:nvCxnSpPr>
          <p:cNvPr id="22" name="Conector de seta reta 21"/>
          <p:cNvCxnSpPr/>
          <p:nvPr/>
        </p:nvCxnSpPr>
        <p:spPr>
          <a:xfrm flipV="1">
            <a:off x="5652120" y="1124744"/>
            <a:ext cx="0" cy="20882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716016" y="831064"/>
            <a:ext cx="223224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300" dirty="0" smtClean="0"/>
              <a:t>Conversor DC-DC MSLU102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23154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7895" r="53302" b="18092"/>
          <a:stretch/>
        </p:blipFill>
        <p:spPr bwMode="auto">
          <a:xfrm>
            <a:off x="1691680" y="577516"/>
            <a:ext cx="5823284" cy="541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6" t="32974" r="27904" b="18534"/>
          <a:stretch/>
        </p:blipFill>
        <p:spPr bwMode="auto">
          <a:xfrm>
            <a:off x="1547664" y="1196752"/>
            <a:ext cx="5927835" cy="354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3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24513" r="53705" b="18092"/>
          <a:stretch/>
        </p:blipFill>
        <p:spPr bwMode="auto">
          <a:xfrm>
            <a:off x="1763688" y="1340768"/>
            <a:ext cx="5438899" cy="419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36349" r="64240" b="37006"/>
          <a:stretch/>
        </p:blipFill>
        <p:spPr bwMode="auto">
          <a:xfrm>
            <a:off x="2123728" y="2564904"/>
            <a:ext cx="4884821" cy="194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6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8" t="50260" r="59297" b="29427"/>
          <a:stretch/>
        </p:blipFill>
        <p:spPr bwMode="auto">
          <a:xfrm>
            <a:off x="537592" y="764704"/>
            <a:ext cx="2362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8" t="38281" r="57028" b="47656"/>
          <a:stretch/>
        </p:blipFill>
        <p:spPr bwMode="auto">
          <a:xfrm>
            <a:off x="537592" y="2476500"/>
            <a:ext cx="9334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t="30209" r="62850" b="60156"/>
          <a:stretch/>
        </p:blipFill>
        <p:spPr bwMode="auto">
          <a:xfrm rot="5400000">
            <a:off x="549293" y="3803751"/>
            <a:ext cx="118144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 t="30941" r="66207" b="59935"/>
          <a:stretch/>
        </p:blipFill>
        <p:spPr bwMode="auto">
          <a:xfrm rot="5400000">
            <a:off x="2139222" y="4147351"/>
            <a:ext cx="1166883" cy="66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0453" r="48140" b="38367"/>
          <a:stretch/>
        </p:blipFill>
        <p:spPr bwMode="auto">
          <a:xfrm>
            <a:off x="3851920" y="604550"/>
            <a:ext cx="5016901" cy="374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8" descr="Image result for 1x Piezo Spea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10" descr="Image result for 1x Piezo Speak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523" r="26794" b="14672"/>
          <a:stretch/>
        </p:blipFill>
        <p:spPr bwMode="auto">
          <a:xfrm>
            <a:off x="2267744" y="2476500"/>
            <a:ext cx="909840" cy="114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 descr="Image result for led azu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7582" r="10728" b="8931"/>
          <a:stretch/>
        </p:blipFill>
        <p:spPr bwMode="auto">
          <a:xfrm rot="19092603">
            <a:off x="6759759" y="4518862"/>
            <a:ext cx="1119810" cy="11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led verd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t="12907" r="34756" b="13395"/>
          <a:stretch/>
        </p:blipFill>
        <p:spPr bwMode="auto">
          <a:xfrm rot="20384084">
            <a:off x="5930923" y="4352960"/>
            <a:ext cx="795648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7" descr="Image result for led vermelh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9" descr="Image result for led vermelh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26471">
            <a:off x="4474145" y="4714530"/>
            <a:ext cx="1379227" cy="9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7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rduino123.com/uploads/allimg/130729/1-130H91406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628800"/>
            <a:ext cx="5653020" cy="38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796136" y="4437112"/>
            <a:ext cx="864096" cy="165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6660232" y="4219380"/>
            <a:ext cx="11435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ATmega328P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519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x.images-amazon.com/images/I/71SuZE8EKbL._SL15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21489" r="13191" b="23607"/>
          <a:stretch/>
        </p:blipFill>
        <p:spPr bwMode="auto">
          <a:xfrm>
            <a:off x="1331640" y="1530434"/>
            <a:ext cx="6012160" cy="41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 flipV="1">
            <a:off x="3491880" y="1340768"/>
            <a:ext cx="576064" cy="20327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 flipV="1">
            <a:off x="2866678" y="1196752"/>
            <a:ext cx="576064" cy="20327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393604" y="738266"/>
            <a:ext cx="153689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Controlador CAN</a:t>
            </a:r>
          </a:p>
          <a:p>
            <a:r>
              <a:rPr lang="de-DE" sz="1400" dirty="0" smtClean="0"/>
              <a:t>MCP 2515</a:t>
            </a:r>
            <a:endParaRPr lang="de-DE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6516216" y="4221088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3141204" y="5270739"/>
            <a:ext cx="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35946" y="5270739"/>
            <a:ext cx="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7740352" y="4067199"/>
            <a:ext cx="11435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GND</a:t>
            </a:r>
            <a:endParaRPr lang="de-DE" sz="1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393604" y="6001542"/>
            <a:ext cx="11295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CAN LOW</a:t>
            </a:r>
            <a:endParaRPr lang="de-DE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398416" y="6001543"/>
            <a:ext cx="11018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CAN HIGH</a:t>
            </a: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6481700" y="2564904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7740352" y="2411015"/>
            <a:ext cx="57179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GND</a:t>
            </a:r>
            <a:endParaRPr lang="de-DE" sz="14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556814" y="785642"/>
            <a:ext cx="16832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Transceptor CAN</a:t>
            </a:r>
          </a:p>
          <a:p>
            <a:r>
              <a:rPr lang="de-DE" sz="1400" dirty="0" smtClean="0"/>
              <a:t>MCP 2551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8034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79027" y="501330"/>
            <a:ext cx="1440160" cy="5040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Definição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627784" y="1486123"/>
            <a:ext cx="144016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Design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499992" y="2446251"/>
            <a:ext cx="1656184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Implementação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660232" y="3308301"/>
            <a:ext cx="1584176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Integração e Validação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6" name="Fluxograma: Documento 5"/>
          <p:cNvSpPr/>
          <p:nvPr/>
        </p:nvSpPr>
        <p:spPr>
          <a:xfrm>
            <a:off x="926620" y="2708920"/>
            <a:ext cx="930110" cy="860111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Modelo do Sistema</a:t>
            </a:r>
          </a:p>
        </p:txBody>
      </p:sp>
      <p:sp>
        <p:nvSpPr>
          <p:cNvPr id="7" name="Fluxograma: Documento 6"/>
          <p:cNvSpPr/>
          <p:nvPr/>
        </p:nvSpPr>
        <p:spPr>
          <a:xfrm>
            <a:off x="2798333" y="2394085"/>
            <a:ext cx="1099063" cy="756440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Arquitetura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do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Sistema</a:t>
            </a:r>
          </a:p>
        </p:txBody>
      </p:sp>
      <p:sp>
        <p:nvSpPr>
          <p:cNvPr id="8" name="Fluxograma: Documento 7"/>
          <p:cNvSpPr/>
          <p:nvPr/>
        </p:nvSpPr>
        <p:spPr>
          <a:xfrm>
            <a:off x="4763395" y="3368128"/>
            <a:ext cx="1129378" cy="626511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Programas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Fluxograma: Documento 8"/>
          <p:cNvSpPr/>
          <p:nvPr/>
        </p:nvSpPr>
        <p:spPr>
          <a:xfrm>
            <a:off x="6887631" y="5063493"/>
            <a:ext cx="1129378" cy="720080"/>
          </a:xfrm>
          <a:prstGeom prst="flowChartDocumen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Manual do Usuário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Fluxograma: Terminação 11"/>
          <p:cNvSpPr/>
          <p:nvPr/>
        </p:nvSpPr>
        <p:spPr>
          <a:xfrm>
            <a:off x="6840252" y="4286133"/>
            <a:ext cx="1224136" cy="360040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Sistema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Fluxograma: Documento 12"/>
          <p:cNvSpPr/>
          <p:nvPr/>
        </p:nvSpPr>
        <p:spPr>
          <a:xfrm>
            <a:off x="815611" y="1412776"/>
            <a:ext cx="1152128" cy="988525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Requerimentos do Sistema</a:t>
            </a:r>
          </a:p>
        </p:txBody>
      </p:sp>
      <p:sp>
        <p:nvSpPr>
          <p:cNvPr id="14" name="Fluxograma: Documento 13"/>
          <p:cNvSpPr/>
          <p:nvPr/>
        </p:nvSpPr>
        <p:spPr>
          <a:xfrm>
            <a:off x="2813492" y="3374032"/>
            <a:ext cx="1068746" cy="991072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Especificacao dos Componentes do Sistema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5" name="Hexágono 14"/>
          <p:cNvSpPr/>
          <p:nvPr/>
        </p:nvSpPr>
        <p:spPr>
          <a:xfrm>
            <a:off x="4582926" y="4380081"/>
            <a:ext cx="1573250" cy="683411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 smtClean="0">
                <a:solidFill>
                  <a:schemeClr val="tx1"/>
                </a:solidFill>
              </a:rPr>
              <a:t>Componentes do Sistema</a:t>
            </a:r>
            <a:endParaRPr lang="de-DE" sz="1300" dirty="0">
              <a:solidFill>
                <a:schemeClr val="tx1"/>
              </a:solidFill>
            </a:endParaRPr>
          </a:p>
        </p:txBody>
      </p:sp>
      <p:cxnSp>
        <p:nvCxnSpPr>
          <p:cNvPr id="17" name="Conector de seta reta 16"/>
          <p:cNvCxnSpPr>
            <a:stCxn id="2" idx="2"/>
            <a:endCxn id="13" idx="0"/>
          </p:cNvCxnSpPr>
          <p:nvPr/>
        </p:nvCxnSpPr>
        <p:spPr>
          <a:xfrm flipH="1">
            <a:off x="1391675" y="1005386"/>
            <a:ext cx="7432" cy="4073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3" idx="2"/>
            <a:endCxn id="6" idx="0"/>
          </p:cNvCxnSpPr>
          <p:nvPr/>
        </p:nvCxnSpPr>
        <p:spPr>
          <a:xfrm>
            <a:off x="1391675" y="2335949"/>
            <a:ext cx="0" cy="3729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3" idx="2"/>
            <a:endCxn id="7" idx="0"/>
          </p:cNvCxnSpPr>
          <p:nvPr/>
        </p:nvCxnSpPr>
        <p:spPr>
          <a:xfrm>
            <a:off x="3347864" y="1990179"/>
            <a:ext cx="1" cy="4039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2"/>
            <a:endCxn id="14" idx="0"/>
          </p:cNvCxnSpPr>
          <p:nvPr/>
        </p:nvCxnSpPr>
        <p:spPr>
          <a:xfrm>
            <a:off x="3347865" y="3100516"/>
            <a:ext cx="0" cy="2735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4" idx="2"/>
            <a:endCxn id="8" idx="0"/>
          </p:cNvCxnSpPr>
          <p:nvPr/>
        </p:nvCxnSpPr>
        <p:spPr>
          <a:xfrm>
            <a:off x="5328084" y="2950307"/>
            <a:ext cx="0" cy="4178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8" idx="2"/>
          </p:cNvCxnSpPr>
          <p:nvPr/>
        </p:nvCxnSpPr>
        <p:spPr>
          <a:xfrm>
            <a:off x="5328084" y="3953220"/>
            <a:ext cx="0" cy="4268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5" idx="2"/>
            <a:endCxn id="12" idx="0"/>
          </p:cNvCxnSpPr>
          <p:nvPr/>
        </p:nvCxnSpPr>
        <p:spPr>
          <a:xfrm>
            <a:off x="7452320" y="3812357"/>
            <a:ext cx="0" cy="4737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12" idx="2"/>
            <a:endCxn id="9" idx="0"/>
          </p:cNvCxnSpPr>
          <p:nvPr/>
        </p:nvCxnSpPr>
        <p:spPr>
          <a:xfrm>
            <a:off x="7452320" y="4646173"/>
            <a:ext cx="0" cy="4173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ta em curva para baixo 36"/>
          <p:cNvSpPr/>
          <p:nvPr/>
        </p:nvSpPr>
        <p:spPr>
          <a:xfrm rot="2517186">
            <a:off x="2339752" y="604299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Seta em curva para baixo 38"/>
          <p:cNvSpPr/>
          <p:nvPr/>
        </p:nvSpPr>
        <p:spPr>
          <a:xfrm rot="2517186">
            <a:off x="4280679" y="1592824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Seta em curva para baixo 39"/>
          <p:cNvSpPr/>
          <p:nvPr/>
        </p:nvSpPr>
        <p:spPr>
          <a:xfrm rot="2517186">
            <a:off x="6336196" y="2446251"/>
            <a:ext cx="1008112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39329" y="3252234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Ler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216463" y="4178759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3" name="Elipse 2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" name="Conector reto 4"/>
            <p:cNvCxnSpPr>
              <a:stCxn id="3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8088179" y="4369369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21" name="Elipse 20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Conector reto 21"/>
            <p:cNvCxnSpPr>
              <a:stCxn id="21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aixaDeTexto 26"/>
          <p:cNvSpPr txBox="1"/>
          <p:nvPr/>
        </p:nvSpPr>
        <p:spPr>
          <a:xfrm>
            <a:off x="8154332" y="5173898"/>
            <a:ext cx="65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ECUs</a:t>
            </a:r>
            <a:endParaRPr lang="de-DE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0" y="4920018"/>
            <a:ext cx="101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Sistema de </a:t>
            </a:r>
          </a:p>
          <a:p>
            <a:r>
              <a:rPr lang="de-DE" sz="1400" dirty="0" smtClean="0"/>
              <a:t>Monitora_</a:t>
            </a:r>
          </a:p>
          <a:p>
            <a:r>
              <a:rPr lang="de-DE" sz="1400" dirty="0" smtClean="0"/>
              <a:t>mento CAN BUS</a:t>
            </a:r>
            <a:endParaRPr lang="de-DE" sz="1400" dirty="0"/>
          </a:p>
        </p:txBody>
      </p:sp>
      <p:sp>
        <p:nvSpPr>
          <p:cNvPr id="29" name="Retângulo 28"/>
          <p:cNvSpPr/>
          <p:nvPr/>
        </p:nvSpPr>
        <p:spPr>
          <a:xfrm>
            <a:off x="1015182" y="1844824"/>
            <a:ext cx="6962422" cy="35686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ipse 29"/>
          <p:cNvSpPr/>
          <p:nvPr/>
        </p:nvSpPr>
        <p:spPr>
          <a:xfrm>
            <a:off x="5753101" y="4548909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Escrever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5189451" y="2183749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Filtrar mensagens CAN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968798" y="2793117"/>
            <a:ext cx="1709346" cy="80829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Ler mensagens Ethernet TCP/IP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2051720" y="4405372"/>
            <a:ext cx="1656184" cy="720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Escrever mensagens  ethernet TCP/IP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585310" y="3817600"/>
            <a:ext cx="136815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Decodificar mensagens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39" name="Conector reto 38"/>
          <p:cNvCxnSpPr>
            <a:endCxn id="2" idx="5"/>
          </p:cNvCxnSpPr>
          <p:nvPr/>
        </p:nvCxnSpPr>
        <p:spPr>
          <a:xfrm flipH="1" flipV="1">
            <a:off x="6907120" y="3805398"/>
            <a:ext cx="1181059" cy="8181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4609405" y="5617268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41" name="Elipse 40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Conector reto 41"/>
            <p:cNvCxnSpPr>
              <a:stCxn id="41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ixaDeTexto 46"/>
          <p:cNvSpPr txBox="1"/>
          <p:nvPr/>
        </p:nvSpPr>
        <p:spPr>
          <a:xfrm>
            <a:off x="4433907" y="6355733"/>
            <a:ext cx="89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Protótipo</a:t>
            </a:r>
            <a:endParaRPr lang="de-DE" sz="1400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4962649" y="4756788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7020272" y="3720726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transmitem</a:t>
            </a:r>
            <a:endParaRPr lang="de-DE" sz="1400" dirty="0"/>
          </a:p>
        </p:txBody>
      </p:sp>
      <p:cxnSp>
        <p:nvCxnSpPr>
          <p:cNvPr id="56" name="Conector reto 55"/>
          <p:cNvCxnSpPr>
            <a:stCxn id="2" idx="0"/>
          </p:cNvCxnSpPr>
          <p:nvPr/>
        </p:nvCxnSpPr>
        <p:spPr>
          <a:xfrm flipH="1" flipV="1">
            <a:off x="5953462" y="2831821"/>
            <a:ext cx="469943" cy="420413"/>
          </a:xfrm>
          <a:prstGeom prst="line">
            <a:avLst/>
          </a:prstGeom>
          <a:ln w="12700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>
            <a:endCxn id="30" idx="3"/>
          </p:cNvCxnSpPr>
          <p:nvPr/>
        </p:nvCxnSpPr>
        <p:spPr>
          <a:xfrm flipV="1">
            <a:off x="5025451" y="5102073"/>
            <a:ext cx="928011" cy="5151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>
            <a:endCxn id="2" idx="4"/>
          </p:cNvCxnSpPr>
          <p:nvPr/>
        </p:nvCxnSpPr>
        <p:spPr>
          <a:xfrm flipV="1">
            <a:off x="4993447" y="3900306"/>
            <a:ext cx="1429958" cy="16169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/>
          <p:cNvSpPr txBox="1"/>
          <p:nvPr/>
        </p:nvSpPr>
        <p:spPr>
          <a:xfrm>
            <a:off x="5309877" y="5478921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70" name="Conector reto 69"/>
          <p:cNvCxnSpPr>
            <a:stCxn id="30" idx="6"/>
          </p:cNvCxnSpPr>
          <p:nvPr/>
        </p:nvCxnSpPr>
        <p:spPr>
          <a:xfrm flipV="1">
            <a:off x="7121253" y="4814123"/>
            <a:ext cx="966926" cy="5882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7231827" y="4866121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grpSp>
        <p:nvGrpSpPr>
          <p:cNvPr id="79" name="Grupo 78"/>
          <p:cNvGrpSpPr/>
          <p:nvPr/>
        </p:nvGrpSpPr>
        <p:grpSpPr>
          <a:xfrm>
            <a:off x="218978" y="2645426"/>
            <a:ext cx="576064" cy="720079"/>
            <a:chOff x="1331640" y="2708920"/>
            <a:chExt cx="648072" cy="1224136"/>
          </a:xfrm>
          <a:solidFill>
            <a:schemeClr val="bg1"/>
          </a:solidFill>
        </p:grpSpPr>
        <p:sp>
          <p:nvSpPr>
            <p:cNvPr id="80" name="Elipse 79"/>
            <p:cNvSpPr/>
            <p:nvPr/>
          </p:nvSpPr>
          <p:spPr>
            <a:xfrm>
              <a:off x="1475656" y="2708920"/>
              <a:ext cx="288032" cy="28803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1" name="Conector reto 80"/>
            <p:cNvCxnSpPr>
              <a:stCxn id="80" idx="4"/>
            </p:cNvCxnSpPr>
            <p:nvPr/>
          </p:nvCxnSpPr>
          <p:spPr>
            <a:xfrm>
              <a:off x="1619672" y="2996952"/>
              <a:ext cx="0" cy="64807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V="1">
              <a:off x="1331640" y="3140968"/>
              <a:ext cx="288032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>
              <a:off x="1619672" y="3140968"/>
              <a:ext cx="360040" cy="180020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331640" y="3645024"/>
              <a:ext cx="288032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619672" y="3645024"/>
              <a:ext cx="360040" cy="288032"/>
            </a:xfrm>
            <a:prstGeom prst="lin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aixaDeTexto 85"/>
          <p:cNvSpPr txBox="1"/>
          <p:nvPr/>
        </p:nvSpPr>
        <p:spPr>
          <a:xfrm>
            <a:off x="46535" y="3381920"/>
            <a:ext cx="96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Usuário</a:t>
            </a:r>
            <a:endParaRPr lang="de-DE" sz="1400" dirty="0"/>
          </a:p>
        </p:txBody>
      </p:sp>
      <p:cxnSp>
        <p:nvCxnSpPr>
          <p:cNvPr id="88" name="Conector reto 87"/>
          <p:cNvCxnSpPr>
            <a:endCxn id="32" idx="2"/>
          </p:cNvCxnSpPr>
          <p:nvPr/>
        </p:nvCxnSpPr>
        <p:spPr>
          <a:xfrm>
            <a:off x="792527" y="3196074"/>
            <a:ext cx="1176271" cy="11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/>
          <p:cNvSpPr txBox="1"/>
          <p:nvPr/>
        </p:nvSpPr>
        <p:spPr>
          <a:xfrm>
            <a:off x="1115616" y="2793117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91" name="Conector reto 90"/>
          <p:cNvCxnSpPr>
            <a:stCxn id="32" idx="3"/>
          </p:cNvCxnSpPr>
          <p:nvPr/>
        </p:nvCxnSpPr>
        <p:spPr>
          <a:xfrm flipH="1">
            <a:off x="792527" y="3483037"/>
            <a:ext cx="1426599" cy="12257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/>
          <p:cNvSpPr txBox="1"/>
          <p:nvPr/>
        </p:nvSpPr>
        <p:spPr>
          <a:xfrm>
            <a:off x="1497139" y="3422381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cxnSp>
        <p:nvCxnSpPr>
          <p:cNvPr id="94" name="Conector reto 93"/>
          <p:cNvCxnSpPr>
            <a:endCxn id="32" idx="4"/>
          </p:cNvCxnSpPr>
          <p:nvPr/>
        </p:nvCxnSpPr>
        <p:spPr>
          <a:xfrm flipH="1" flipV="1">
            <a:off x="2823471" y="3601408"/>
            <a:ext cx="2038210" cy="19158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/>
          <p:cNvSpPr txBox="1"/>
          <p:nvPr/>
        </p:nvSpPr>
        <p:spPr>
          <a:xfrm>
            <a:off x="2933585" y="3689697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97" name="Conector reto 96"/>
          <p:cNvCxnSpPr>
            <a:endCxn id="33" idx="2"/>
          </p:cNvCxnSpPr>
          <p:nvPr/>
        </p:nvCxnSpPr>
        <p:spPr>
          <a:xfrm flipV="1">
            <a:off x="899592" y="4765412"/>
            <a:ext cx="1152128" cy="48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/>
          <p:cNvSpPr txBox="1"/>
          <p:nvPr/>
        </p:nvSpPr>
        <p:spPr>
          <a:xfrm>
            <a:off x="1074612" y="4817675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transmite</a:t>
            </a:r>
            <a:endParaRPr lang="de-DE" sz="1400" dirty="0"/>
          </a:p>
        </p:txBody>
      </p:sp>
      <p:cxnSp>
        <p:nvCxnSpPr>
          <p:cNvPr id="100" name="Conector reto 99"/>
          <p:cNvCxnSpPr>
            <a:stCxn id="33" idx="6"/>
          </p:cNvCxnSpPr>
          <p:nvPr/>
        </p:nvCxnSpPr>
        <p:spPr>
          <a:xfrm>
            <a:off x="3707904" y="4765412"/>
            <a:ext cx="1029515" cy="851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/>
          <p:cNvSpPr txBox="1"/>
          <p:nvPr/>
        </p:nvSpPr>
        <p:spPr>
          <a:xfrm>
            <a:off x="3497235" y="4981573"/>
            <a:ext cx="7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recebe</a:t>
            </a:r>
            <a:endParaRPr lang="de-DE" sz="1400" dirty="0"/>
          </a:p>
        </p:txBody>
      </p:sp>
      <p:cxnSp>
        <p:nvCxnSpPr>
          <p:cNvPr id="107" name="Conector reto 106"/>
          <p:cNvCxnSpPr>
            <a:stCxn id="32" idx="6"/>
            <a:endCxn id="37" idx="0"/>
          </p:cNvCxnSpPr>
          <p:nvPr/>
        </p:nvCxnSpPr>
        <p:spPr>
          <a:xfrm>
            <a:off x="3678144" y="3197263"/>
            <a:ext cx="1591242" cy="620337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>
            <a:stCxn id="33" idx="7"/>
            <a:endCxn id="37" idx="4"/>
          </p:cNvCxnSpPr>
          <p:nvPr/>
        </p:nvCxnSpPr>
        <p:spPr>
          <a:xfrm flipV="1">
            <a:off x="3465361" y="4465672"/>
            <a:ext cx="1804025" cy="45153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/>
          <p:cNvSpPr txBox="1"/>
          <p:nvPr/>
        </p:nvSpPr>
        <p:spPr>
          <a:xfrm>
            <a:off x="3840320" y="3098345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&lt;&lt;include&gt;&gt;</a:t>
            </a:r>
            <a:endParaRPr lang="de-DE" sz="1400" dirty="0"/>
          </a:p>
        </p:txBody>
      </p:sp>
      <p:sp>
        <p:nvSpPr>
          <p:cNvPr id="117" name="CaixaDeTexto 116"/>
          <p:cNvSpPr txBox="1"/>
          <p:nvPr/>
        </p:nvSpPr>
        <p:spPr>
          <a:xfrm>
            <a:off x="3734381" y="4247214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&lt;&lt;include&gt;&gt;</a:t>
            </a:r>
            <a:endParaRPr lang="de-DE" sz="1400" dirty="0"/>
          </a:p>
        </p:txBody>
      </p:sp>
      <p:sp>
        <p:nvSpPr>
          <p:cNvPr id="120" name="CaixaDeTexto 119"/>
          <p:cNvSpPr txBox="1"/>
          <p:nvPr/>
        </p:nvSpPr>
        <p:spPr>
          <a:xfrm>
            <a:off x="6188433" y="2790568"/>
            <a:ext cx="11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&lt;&lt;extend&gt;&gt;</a:t>
            </a:r>
            <a:endParaRPr lang="de-DE" sz="1400" dirty="0"/>
          </a:p>
        </p:txBody>
      </p:sp>
      <p:sp>
        <p:nvSpPr>
          <p:cNvPr id="121" name="CaixaDeTexto 120"/>
          <p:cNvSpPr txBox="1"/>
          <p:nvPr/>
        </p:nvSpPr>
        <p:spPr>
          <a:xfrm>
            <a:off x="1115616" y="1970873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Sistema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183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81163"/>
            <a:ext cx="59436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6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 rotWithShape="1">
          <a:blip r:embed="rId2"/>
          <a:srcRect l="22819" t="32941" r="24434" b="15437"/>
          <a:stretch/>
        </p:blipFill>
        <p:spPr bwMode="auto">
          <a:xfrm>
            <a:off x="1776412" y="1891030"/>
            <a:ext cx="5591175" cy="3075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40625" r="23719" b="22135"/>
          <a:stretch/>
        </p:blipFill>
        <p:spPr bwMode="auto">
          <a:xfrm>
            <a:off x="1043608" y="1609725"/>
            <a:ext cx="69723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7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50000" r="29722" b="31510"/>
          <a:stretch/>
        </p:blipFill>
        <p:spPr bwMode="auto">
          <a:xfrm>
            <a:off x="1979712" y="1772816"/>
            <a:ext cx="54483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1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1412776"/>
            <a:ext cx="64674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2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Office PowerPoint</Application>
  <PresentationFormat>Apresentação na tela (4:3)</PresentationFormat>
  <Paragraphs>755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Stefany</dc:creator>
  <cp:lastModifiedBy>Stefany</cp:lastModifiedBy>
  <cp:revision>155</cp:revision>
  <dcterms:created xsi:type="dcterms:W3CDTF">2015-09-28T23:39:46Z</dcterms:created>
  <dcterms:modified xsi:type="dcterms:W3CDTF">2015-11-11T03:27:56Z</dcterms:modified>
</cp:coreProperties>
</file>